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Montserrat"/>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FD0415D-B351-4B7A-B782-63AD9B6AE1AF}">
  <a:tblStyle styleId="{0FD0415D-B351-4B7A-B782-63AD9B6AE1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4.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bf553f047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bf553f047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bf553f047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bf553f04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bf553f047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bf553f047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bf553f047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bf553f04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bf553f047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bf553f047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bf553f04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bf553f04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7:30 mins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a9c2ba9d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a9c2ba9d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b5637d18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b5637d18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9 mins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ac00b4f17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ac00b4f17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ac00b4f17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ac00b4f17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bf553f04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bf553f04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2 mins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ac00b4f1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ac00b4f1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7ac00b4f1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ac00b4f1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ac00b4f1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ac00b4f1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11 mins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bf553f04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bf553f04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this divided structure allowed us to start crawling faster as the Inverted Word List was more work to implement. The crawler would output Page Store files and the IWL Chunks were built using the Page Store file.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7aab2233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aab2233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12:30 mins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a99679c0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a99679c0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a99679c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a99679c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13:30 mins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aba99a2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aba99a2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b5637d18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b5637d185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7b5637d185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b5637d18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14:30 mins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bf553f04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bf553f04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aab2233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aab2233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b5637d185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b5637d185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15 mins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b5637d18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b5637d18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b5637d1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b5637d1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b5637d18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b5637d18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 by 4 mins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b5637d185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b5637d185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bf553f047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f553f047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bf553f04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bf553f04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bf553f047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bf553f047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51450" y="1106925"/>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Fantastic Bugs and Where to Find Them</a:t>
            </a:r>
            <a:endParaRPr sz="2400"/>
          </a:p>
        </p:txBody>
      </p:sp>
      <p:sp>
        <p:nvSpPr>
          <p:cNvPr id="135" name="Google Shape;135;p13"/>
          <p:cNvSpPr txBox="1"/>
          <p:nvPr>
            <p:ph idx="1" type="subTitle"/>
          </p:nvPr>
        </p:nvSpPr>
        <p:spPr>
          <a:xfrm>
            <a:off x="4346975" y="3935650"/>
            <a:ext cx="3689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Jaeyoon Kim, Aniruddh Agarwal, Chandler Meyers, Grant Reszczyk, Jinsoo Ihm, Sharon Ye</a:t>
            </a:r>
            <a:endParaRPr/>
          </a:p>
        </p:txBody>
      </p:sp>
      <p:pic>
        <p:nvPicPr>
          <p:cNvPr id="136" name="Google Shape;136;p13"/>
          <p:cNvPicPr preferRelativeResize="0"/>
          <p:nvPr/>
        </p:nvPicPr>
        <p:blipFill>
          <a:blip r:embed="rId3">
            <a:alphaModFix/>
          </a:blip>
          <a:stretch>
            <a:fillRect/>
          </a:stretch>
        </p:blipFill>
        <p:spPr>
          <a:xfrm>
            <a:off x="152400" y="293438"/>
            <a:ext cx="3232351" cy="45566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Advantage 1: Robustness</a:t>
            </a:r>
            <a:endParaRPr sz="3600"/>
          </a:p>
        </p:txBody>
      </p:sp>
      <p:sp>
        <p:nvSpPr>
          <p:cNvPr id="194" name="Google Shape;194;p22"/>
          <p:cNvSpPr txBox="1"/>
          <p:nvPr>
            <p:ph idx="1" type="body"/>
          </p:nvPr>
        </p:nvSpPr>
        <p:spPr>
          <a:xfrm>
            <a:off x="347800" y="1576950"/>
            <a:ext cx="38460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workers contains all the “surface area”</a:t>
            </a:r>
            <a:endParaRPr/>
          </a:p>
          <a:p>
            <a:pPr indent="-311150" lvl="0" marL="457200" rtl="0" algn="l">
              <a:spcBef>
                <a:spcPts val="0"/>
              </a:spcBef>
              <a:spcAft>
                <a:spcPts val="0"/>
              </a:spcAft>
              <a:buSzPts val="1300"/>
              <a:buChar char="-"/>
            </a:pPr>
            <a:r>
              <a:rPr lang="en"/>
              <a:t>If they crash, master is unaffected</a:t>
            </a:r>
            <a:endParaRPr/>
          </a:p>
          <a:p>
            <a:pPr indent="-311150" lvl="0" marL="457200" rtl="0" algn="l">
              <a:spcBef>
                <a:spcPts val="0"/>
              </a:spcBef>
              <a:spcAft>
                <a:spcPts val="0"/>
              </a:spcAft>
              <a:buSzPts val="1300"/>
              <a:buChar char="-"/>
            </a:pPr>
            <a:r>
              <a:rPr lang="en"/>
              <a:t>If master receives a broken message, master can just ignore it</a:t>
            </a:r>
            <a:endParaRPr/>
          </a:p>
        </p:txBody>
      </p:sp>
      <p:pic>
        <p:nvPicPr>
          <p:cNvPr id="195" name="Google Shape;195;p22"/>
          <p:cNvPicPr preferRelativeResize="0"/>
          <p:nvPr/>
        </p:nvPicPr>
        <p:blipFill>
          <a:blip r:embed="rId3">
            <a:alphaModFix/>
          </a:blip>
          <a:stretch>
            <a:fillRect/>
          </a:stretch>
        </p:blipFill>
        <p:spPr>
          <a:xfrm>
            <a:off x="4533579" y="1576951"/>
            <a:ext cx="4363297" cy="332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Advantage 2: Dynamic</a:t>
            </a:r>
            <a:endParaRPr sz="3600"/>
          </a:p>
        </p:txBody>
      </p:sp>
      <p:sp>
        <p:nvSpPr>
          <p:cNvPr id="201" name="Google Shape;201;p23"/>
          <p:cNvSpPr txBox="1"/>
          <p:nvPr>
            <p:ph idx="1" type="body"/>
          </p:nvPr>
        </p:nvSpPr>
        <p:spPr>
          <a:xfrm>
            <a:off x="630000" y="1567550"/>
            <a:ext cx="47391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Workers can spawn / shutdown at any time</a:t>
            </a:r>
            <a:endParaRPr/>
          </a:p>
          <a:p>
            <a:pPr indent="-311150" lvl="0" marL="457200" rtl="0" algn="l">
              <a:spcBef>
                <a:spcPts val="0"/>
              </a:spcBef>
              <a:spcAft>
                <a:spcPts val="0"/>
              </a:spcAft>
              <a:buSzPts val="1300"/>
              <a:buChar char="-"/>
            </a:pPr>
            <a:r>
              <a:rPr lang="en"/>
              <a:t>This is a major advantage since we can use any cloud services</a:t>
            </a:r>
            <a:endParaRPr/>
          </a:p>
          <a:p>
            <a:pPr indent="-298450" lvl="1" marL="914400" rtl="0" algn="l">
              <a:spcBef>
                <a:spcPts val="0"/>
              </a:spcBef>
              <a:spcAft>
                <a:spcPts val="0"/>
              </a:spcAft>
              <a:buSzPts val="1100"/>
              <a:buChar char="-"/>
            </a:pPr>
            <a:r>
              <a:rPr lang="en"/>
              <a:t>More money!</a:t>
            </a:r>
            <a:endParaRPr/>
          </a:p>
          <a:p>
            <a:pPr indent="-298450" lvl="1" marL="914400" rtl="0" algn="l">
              <a:spcBef>
                <a:spcPts val="0"/>
              </a:spcBef>
              <a:spcAft>
                <a:spcPts val="0"/>
              </a:spcAft>
              <a:buSzPts val="1100"/>
              <a:buChar char="-"/>
            </a:pPr>
            <a:r>
              <a:rPr lang="en"/>
              <a:t>If we run out of funds in one account, just move to another one!</a:t>
            </a:r>
            <a:endParaRPr/>
          </a:p>
        </p:txBody>
      </p:sp>
      <p:pic>
        <p:nvPicPr>
          <p:cNvPr id="202" name="Google Shape;202;p23"/>
          <p:cNvPicPr preferRelativeResize="0"/>
          <p:nvPr/>
        </p:nvPicPr>
        <p:blipFill>
          <a:blip r:embed="rId3">
            <a:alphaModFix/>
          </a:blip>
          <a:stretch>
            <a:fillRect/>
          </a:stretch>
        </p:blipFill>
        <p:spPr>
          <a:xfrm>
            <a:off x="5256325" y="1804675"/>
            <a:ext cx="3748750" cy="319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Details</a:t>
            </a:r>
            <a:endParaRPr sz="3600"/>
          </a:p>
        </p:txBody>
      </p:sp>
      <p:sp>
        <p:nvSpPr>
          <p:cNvPr id="208" name="Google Shape;208;p24"/>
          <p:cNvSpPr/>
          <p:nvPr/>
        </p:nvSpPr>
        <p:spPr>
          <a:xfrm>
            <a:off x="3403925" y="663500"/>
            <a:ext cx="5181000" cy="4038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3751875" y="135857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nvSpPr>
        <p:spPr>
          <a:xfrm>
            <a:off x="3808275" y="142067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11" name="Google Shape;211;p24"/>
          <p:cNvSpPr/>
          <p:nvPr/>
        </p:nvSpPr>
        <p:spPr>
          <a:xfrm>
            <a:off x="4983650" y="135857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nvSpPr>
        <p:spPr>
          <a:xfrm>
            <a:off x="5181000" y="154262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13" name="Google Shape;213;p24"/>
          <p:cNvSpPr txBox="1"/>
          <p:nvPr/>
        </p:nvSpPr>
        <p:spPr>
          <a:xfrm>
            <a:off x="6685600" y="154262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14" name="Google Shape;214;p24"/>
          <p:cNvSpPr/>
          <p:nvPr/>
        </p:nvSpPr>
        <p:spPr>
          <a:xfrm>
            <a:off x="3751875" y="25265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txBox="1"/>
          <p:nvPr/>
        </p:nvSpPr>
        <p:spPr>
          <a:xfrm>
            <a:off x="3808275" y="25886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16" name="Google Shape;216;p24"/>
          <p:cNvSpPr/>
          <p:nvPr/>
        </p:nvSpPr>
        <p:spPr>
          <a:xfrm>
            <a:off x="4983650" y="25265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nvSpPr>
        <p:spPr>
          <a:xfrm>
            <a:off x="5181000" y="27105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18" name="Google Shape;218;p24"/>
          <p:cNvSpPr txBox="1"/>
          <p:nvPr/>
        </p:nvSpPr>
        <p:spPr>
          <a:xfrm>
            <a:off x="6685600" y="27105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19" name="Google Shape;219;p24"/>
          <p:cNvSpPr/>
          <p:nvPr/>
        </p:nvSpPr>
        <p:spPr>
          <a:xfrm>
            <a:off x="3751875" y="35816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txBox="1"/>
          <p:nvPr/>
        </p:nvSpPr>
        <p:spPr>
          <a:xfrm>
            <a:off x="3808275" y="36437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21" name="Google Shape;221;p24"/>
          <p:cNvSpPr/>
          <p:nvPr/>
        </p:nvSpPr>
        <p:spPr>
          <a:xfrm>
            <a:off x="4983650" y="35816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txBox="1"/>
          <p:nvPr/>
        </p:nvSpPr>
        <p:spPr>
          <a:xfrm>
            <a:off x="5181000" y="37656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23" name="Google Shape;223;p24"/>
          <p:cNvSpPr txBox="1"/>
          <p:nvPr/>
        </p:nvSpPr>
        <p:spPr>
          <a:xfrm>
            <a:off x="6685600" y="37656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24" name="Google Shape;224;p24"/>
          <p:cNvSpPr txBox="1"/>
          <p:nvPr/>
        </p:nvSpPr>
        <p:spPr>
          <a:xfrm>
            <a:off x="3789450" y="804550"/>
            <a:ext cx="19935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a:t>
            </a:r>
            <a:endParaRPr>
              <a:latin typeface="Lato"/>
              <a:ea typeface="Lato"/>
              <a:cs typeface="Lato"/>
              <a:sym typeface="Lato"/>
            </a:endParaRPr>
          </a:p>
        </p:txBody>
      </p:sp>
      <p:sp>
        <p:nvSpPr>
          <p:cNvPr id="225" name="Google Shape;225;p24"/>
          <p:cNvSpPr txBox="1"/>
          <p:nvPr>
            <p:ph idx="1" type="body"/>
          </p:nvPr>
        </p:nvSpPr>
        <p:spPr>
          <a:xfrm>
            <a:off x="329100" y="1527675"/>
            <a:ext cx="2924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need to handle many workers!</a:t>
            </a:r>
            <a:endParaRPr/>
          </a:p>
          <a:p>
            <a:pPr indent="-311150" lvl="0" marL="457200" rtl="0" algn="l">
              <a:spcBef>
                <a:spcPts val="0"/>
              </a:spcBef>
              <a:spcAft>
                <a:spcPts val="0"/>
              </a:spcAft>
              <a:buSzPts val="1300"/>
              <a:buChar char="-"/>
            </a:pPr>
            <a:r>
              <a:rPr lang="en"/>
              <a:t>To increase concurrency, data structures are “divided”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9" name="Shape 229"/>
        <p:cNvGrpSpPr/>
        <p:nvPr/>
      </p:nvGrpSpPr>
      <p:grpSpPr>
        <a:xfrm>
          <a:off x="0" y="0"/>
          <a:ext cx="0" cy="0"/>
          <a:chOff x="0" y="0"/>
          <a:chExt cx="0" cy="0"/>
        </a:xfrm>
      </p:grpSpPr>
      <p:sp>
        <p:nvSpPr>
          <p:cNvPr id="230" name="Google Shape;230;p25"/>
          <p:cNvSpPr/>
          <p:nvPr/>
        </p:nvSpPr>
        <p:spPr>
          <a:xfrm>
            <a:off x="3403925" y="663500"/>
            <a:ext cx="5181000" cy="4038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3751875" y="135857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txBox="1"/>
          <p:nvPr/>
        </p:nvSpPr>
        <p:spPr>
          <a:xfrm>
            <a:off x="3808275" y="142067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33" name="Google Shape;233;p25"/>
          <p:cNvSpPr/>
          <p:nvPr/>
        </p:nvSpPr>
        <p:spPr>
          <a:xfrm>
            <a:off x="4983650" y="135857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5181000" y="154262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35" name="Google Shape;235;p25"/>
          <p:cNvSpPr txBox="1"/>
          <p:nvPr/>
        </p:nvSpPr>
        <p:spPr>
          <a:xfrm>
            <a:off x="6685600" y="154262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36" name="Google Shape;236;p25"/>
          <p:cNvSpPr/>
          <p:nvPr/>
        </p:nvSpPr>
        <p:spPr>
          <a:xfrm>
            <a:off x="3751875" y="25265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txBox="1"/>
          <p:nvPr/>
        </p:nvSpPr>
        <p:spPr>
          <a:xfrm>
            <a:off x="3808275" y="25886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38" name="Google Shape;238;p25"/>
          <p:cNvSpPr/>
          <p:nvPr/>
        </p:nvSpPr>
        <p:spPr>
          <a:xfrm>
            <a:off x="4983650" y="25265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txBox="1"/>
          <p:nvPr/>
        </p:nvSpPr>
        <p:spPr>
          <a:xfrm>
            <a:off x="5181000" y="27105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40" name="Google Shape;240;p25"/>
          <p:cNvSpPr txBox="1"/>
          <p:nvPr/>
        </p:nvSpPr>
        <p:spPr>
          <a:xfrm>
            <a:off x="6685600" y="27105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41" name="Google Shape;241;p25"/>
          <p:cNvSpPr/>
          <p:nvPr/>
        </p:nvSpPr>
        <p:spPr>
          <a:xfrm>
            <a:off x="3751875" y="35816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txBox="1"/>
          <p:nvPr/>
        </p:nvSpPr>
        <p:spPr>
          <a:xfrm>
            <a:off x="3808275" y="36437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43" name="Google Shape;243;p25"/>
          <p:cNvSpPr/>
          <p:nvPr/>
        </p:nvSpPr>
        <p:spPr>
          <a:xfrm>
            <a:off x="4983650" y="35816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txBox="1"/>
          <p:nvPr/>
        </p:nvSpPr>
        <p:spPr>
          <a:xfrm>
            <a:off x="5181000" y="37656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45" name="Google Shape;245;p25"/>
          <p:cNvSpPr txBox="1"/>
          <p:nvPr/>
        </p:nvSpPr>
        <p:spPr>
          <a:xfrm>
            <a:off x="6685600" y="37656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46" name="Google Shape;246;p25"/>
          <p:cNvSpPr txBox="1"/>
          <p:nvPr/>
        </p:nvSpPr>
        <p:spPr>
          <a:xfrm>
            <a:off x="3789450" y="804550"/>
            <a:ext cx="19935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a:t>
            </a:r>
            <a:endParaRPr>
              <a:latin typeface="Lato"/>
              <a:ea typeface="Lato"/>
              <a:cs typeface="Lato"/>
              <a:sym typeface="Lato"/>
            </a:endParaRPr>
          </a:p>
        </p:txBody>
      </p:sp>
      <p:sp>
        <p:nvSpPr>
          <p:cNvPr id="247" name="Google Shape;247;p25"/>
          <p:cNvSpPr/>
          <p:nvPr/>
        </p:nvSpPr>
        <p:spPr>
          <a:xfrm>
            <a:off x="235100" y="1307850"/>
            <a:ext cx="2980800" cy="3117906"/>
          </a:xfrm>
          <a:prstGeom prst="irregularSeal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txBox="1"/>
          <p:nvPr/>
        </p:nvSpPr>
        <p:spPr>
          <a:xfrm>
            <a:off x="902700" y="2219125"/>
            <a:ext cx="1796100" cy="11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URLs from some worker</a:t>
            </a:r>
            <a:endParaRPr>
              <a:latin typeface="Lato"/>
              <a:ea typeface="Lato"/>
              <a:cs typeface="Lato"/>
              <a:sym typeface="Lato"/>
            </a:endParaRPr>
          </a:p>
        </p:txBody>
      </p:sp>
      <p:cxnSp>
        <p:nvCxnSpPr>
          <p:cNvPr id="249" name="Google Shape;249;p25"/>
          <p:cNvCxnSpPr/>
          <p:nvPr/>
        </p:nvCxnSpPr>
        <p:spPr>
          <a:xfrm flipH="1" rot="10800000">
            <a:off x="2313175" y="1815525"/>
            <a:ext cx="1495200" cy="666900"/>
          </a:xfrm>
          <a:prstGeom prst="straightConnector1">
            <a:avLst/>
          </a:prstGeom>
          <a:noFill/>
          <a:ln cap="flat" cmpd="sng" w="9525">
            <a:solidFill>
              <a:srgbClr val="000000"/>
            </a:solidFill>
            <a:prstDash val="solid"/>
            <a:round/>
            <a:headEnd len="med" w="med" type="none"/>
            <a:tailEnd len="med" w="med" type="triangle"/>
          </a:ln>
          <a:effectLst>
            <a:outerShdw blurRad="200025" rotWithShape="0" algn="bl" dir="5400000" dist="9525">
              <a:srgbClr val="000000">
                <a:alpha val="50000"/>
              </a:srgbClr>
            </a:outerShdw>
          </a:effectLst>
        </p:spPr>
      </p:cxnSp>
      <p:cxnSp>
        <p:nvCxnSpPr>
          <p:cNvPr id="250" name="Google Shape;250;p25"/>
          <p:cNvCxnSpPr>
            <a:endCxn id="237" idx="1"/>
          </p:cNvCxnSpPr>
          <p:nvPr/>
        </p:nvCxnSpPr>
        <p:spPr>
          <a:xfrm>
            <a:off x="2416575" y="2745675"/>
            <a:ext cx="1391700" cy="237900"/>
          </a:xfrm>
          <a:prstGeom prst="straightConnector1">
            <a:avLst/>
          </a:prstGeom>
          <a:noFill/>
          <a:ln cap="flat" cmpd="sng" w="9525">
            <a:solidFill>
              <a:srgbClr val="000000"/>
            </a:solidFill>
            <a:prstDash val="solid"/>
            <a:round/>
            <a:headEnd len="med" w="med" type="none"/>
            <a:tailEnd len="med" w="med" type="triangle"/>
          </a:ln>
        </p:spPr>
      </p:cxnSp>
      <p:cxnSp>
        <p:nvCxnSpPr>
          <p:cNvPr id="251" name="Google Shape;251;p25"/>
          <p:cNvCxnSpPr>
            <a:endCxn id="242" idx="1"/>
          </p:cNvCxnSpPr>
          <p:nvPr/>
        </p:nvCxnSpPr>
        <p:spPr>
          <a:xfrm>
            <a:off x="2360175" y="3027675"/>
            <a:ext cx="1448100" cy="1011000"/>
          </a:xfrm>
          <a:prstGeom prst="straightConnector1">
            <a:avLst/>
          </a:prstGeom>
          <a:noFill/>
          <a:ln cap="flat" cmpd="sng" w="9525">
            <a:solidFill>
              <a:srgbClr val="000000"/>
            </a:solidFill>
            <a:prstDash val="solid"/>
            <a:round/>
            <a:headEnd len="med" w="med" type="none"/>
            <a:tailEnd len="med" w="med" type="triangle"/>
          </a:ln>
        </p:spPr>
      </p:cxnSp>
      <p:cxnSp>
        <p:nvCxnSpPr>
          <p:cNvPr id="252" name="Google Shape;252;p25"/>
          <p:cNvCxnSpPr>
            <a:stCxn id="232" idx="3"/>
            <a:endCxn id="233" idx="1"/>
          </p:cNvCxnSpPr>
          <p:nvPr/>
        </p:nvCxnSpPr>
        <p:spPr>
          <a:xfrm>
            <a:off x="4673475" y="1815625"/>
            <a:ext cx="310200" cy="0"/>
          </a:xfrm>
          <a:prstGeom prst="straightConnector1">
            <a:avLst/>
          </a:prstGeom>
          <a:noFill/>
          <a:ln cap="flat" cmpd="sng" w="9525">
            <a:solidFill>
              <a:srgbClr val="000000"/>
            </a:solidFill>
            <a:prstDash val="solid"/>
            <a:round/>
            <a:headEnd len="med" w="med" type="none"/>
            <a:tailEnd len="med" w="med" type="triangle"/>
          </a:ln>
        </p:spPr>
      </p:cxnSp>
      <p:cxnSp>
        <p:nvCxnSpPr>
          <p:cNvPr id="253" name="Google Shape;253;p25"/>
          <p:cNvCxnSpPr>
            <a:stCxn id="237" idx="3"/>
            <a:endCxn id="238" idx="1"/>
          </p:cNvCxnSpPr>
          <p:nvPr/>
        </p:nvCxnSpPr>
        <p:spPr>
          <a:xfrm>
            <a:off x="4673475" y="2983575"/>
            <a:ext cx="310200" cy="0"/>
          </a:xfrm>
          <a:prstGeom prst="straightConnector1">
            <a:avLst/>
          </a:prstGeom>
          <a:noFill/>
          <a:ln cap="flat" cmpd="sng" w="9525">
            <a:solidFill>
              <a:srgbClr val="000000"/>
            </a:solidFill>
            <a:prstDash val="solid"/>
            <a:round/>
            <a:headEnd len="med" w="med" type="none"/>
            <a:tailEnd len="med" w="med" type="triangle"/>
          </a:ln>
        </p:spPr>
      </p:cxnSp>
      <p:cxnSp>
        <p:nvCxnSpPr>
          <p:cNvPr id="254" name="Google Shape;254;p25"/>
          <p:cNvCxnSpPr>
            <a:stCxn id="242" idx="3"/>
            <a:endCxn id="243" idx="1"/>
          </p:cNvCxnSpPr>
          <p:nvPr/>
        </p:nvCxnSpPr>
        <p:spPr>
          <a:xfrm>
            <a:off x="4673475" y="4038675"/>
            <a:ext cx="3102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8" name="Shape 258"/>
        <p:cNvGrpSpPr/>
        <p:nvPr/>
      </p:nvGrpSpPr>
      <p:grpSpPr>
        <a:xfrm>
          <a:off x="0" y="0"/>
          <a:ext cx="0" cy="0"/>
          <a:chOff x="0" y="0"/>
          <a:chExt cx="0" cy="0"/>
        </a:xfrm>
      </p:grpSpPr>
      <p:sp>
        <p:nvSpPr>
          <p:cNvPr id="259" name="Google Shape;259;p26"/>
          <p:cNvSpPr/>
          <p:nvPr/>
        </p:nvSpPr>
        <p:spPr>
          <a:xfrm>
            <a:off x="3403925" y="663500"/>
            <a:ext cx="5181000" cy="4038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a:off x="3751875" y="135857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txBox="1"/>
          <p:nvPr/>
        </p:nvSpPr>
        <p:spPr>
          <a:xfrm>
            <a:off x="3808275" y="142067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62" name="Google Shape;262;p26"/>
          <p:cNvSpPr/>
          <p:nvPr/>
        </p:nvSpPr>
        <p:spPr>
          <a:xfrm>
            <a:off x="4983650" y="135857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txBox="1"/>
          <p:nvPr/>
        </p:nvSpPr>
        <p:spPr>
          <a:xfrm>
            <a:off x="5181000" y="154262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64" name="Google Shape;264;p26"/>
          <p:cNvSpPr txBox="1"/>
          <p:nvPr/>
        </p:nvSpPr>
        <p:spPr>
          <a:xfrm>
            <a:off x="6685600" y="154262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65" name="Google Shape;265;p26"/>
          <p:cNvSpPr/>
          <p:nvPr/>
        </p:nvSpPr>
        <p:spPr>
          <a:xfrm>
            <a:off x="3751875" y="25265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txBox="1"/>
          <p:nvPr/>
        </p:nvSpPr>
        <p:spPr>
          <a:xfrm>
            <a:off x="3808275" y="25886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67" name="Google Shape;267;p26"/>
          <p:cNvSpPr/>
          <p:nvPr/>
        </p:nvSpPr>
        <p:spPr>
          <a:xfrm>
            <a:off x="4983650" y="25265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txBox="1"/>
          <p:nvPr/>
        </p:nvSpPr>
        <p:spPr>
          <a:xfrm>
            <a:off x="5181000" y="27105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69" name="Google Shape;269;p26"/>
          <p:cNvSpPr txBox="1"/>
          <p:nvPr/>
        </p:nvSpPr>
        <p:spPr>
          <a:xfrm>
            <a:off x="6685600" y="27105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70" name="Google Shape;270;p26"/>
          <p:cNvSpPr/>
          <p:nvPr/>
        </p:nvSpPr>
        <p:spPr>
          <a:xfrm>
            <a:off x="3751875" y="35816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txBox="1"/>
          <p:nvPr/>
        </p:nvSpPr>
        <p:spPr>
          <a:xfrm>
            <a:off x="3808275" y="36437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72" name="Google Shape;272;p26"/>
          <p:cNvSpPr/>
          <p:nvPr/>
        </p:nvSpPr>
        <p:spPr>
          <a:xfrm>
            <a:off x="4983650" y="35816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txBox="1"/>
          <p:nvPr/>
        </p:nvSpPr>
        <p:spPr>
          <a:xfrm>
            <a:off x="5181000" y="37656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74" name="Google Shape;274;p26"/>
          <p:cNvSpPr txBox="1"/>
          <p:nvPr/>
        </p:nvSpPr>
        <p:spPr>
          <a:xfrm>
            <a:off x="6685600" y="37656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75" name="Google Shape;275;p26"/>
          <p:cNvSpPr txBox="1"/>
          <p:nvPr/>
        </p:nvSpPr>
        <p:spPr>
          <a:xfrm>
            <a:off x="3789450" y="804550"/>
            <a:ext cx="19935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a:t>
            </a:r>
            <a:endParaRPr>
              <a:latin typeface="Lato"/>
              <a:ea typeface="Lato"/>
              <a:cs typeface="Lato"/>
              <a:sym typeface="Lato"/>
            </a:endParaRPr>
          </a:p>
        </p:txBody>
      </p:sp>
      <p:sp>
        <p:nvSpPr>
          <p:cNvPr id="276" name="Google Shape;276;p26"/>
          <p:cNvSpPr/>
          <p:nvPr/>
        </p:nvSpPr>
        <p:spPr>
          <a:xfrm>
            <a:off x="188050" y="2190925"/>
            <a:ext cx="30372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300900" y="2279125"/>
            <a:ext cx="865200" cy="737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txBox="1"/>
          <p:nvPr/>
        </p:nvSpPr>
        <p:spPr>
          <a:xfrm>
            <a:off x="300900" y="2299050"/>
            <a:ext cx="8652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Atomic</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Cursor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79" name="Google Shape;279;p26"/>
          <p:cNvSpPr txBox="1"/>
          <p:nvPr/>
        </p:nvSpPr>
        <p:spPr>
          <a:xfrm>
            <a:off x="1542100" y="2405725"/>
            <a:ext cx="16362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URLs</a:t>
            </a:r>
            <a:endParaRPr>
              <a:latin typeface="Lato"/>
              <a:ea typeface="Lato"/>
              <a:cs typeface="Lato"/>
              <a:sym typeface="Lato"/>
            </a:endParaRPr>
          </a:p>
        </p:txBody>
      </p:sp>
      <p:cxnSp>
        <p:nvCxnSpPr>
          <p:cNvPr id="280" name="Google Shape;280;p26"/>
          <p:cNvCxnSpPr>
            <a:stCxn id="261" idx="1"/>
          </p:cNvCxnSpPr>
          <p:nvPr/>
        </p:nvCxnSpPr>
        <p:spPr>
          <a:xfrm flipH="1">
            <a:off x="1081275" y="1815625"/>
            <a:ext cx="2727000" cy="535200"/>
          </a:xfrm>
          <a:prstGeom prst="straightConnector1">
            <a:avLst/>
          </a:prstGeom>
          <a:noFill/>
          <a:ln cap="flat" cmpd="sng" w="9525">
            <a:solidFill>
              <a:srgbClr val="000000"/>
            </a:solidFill>
            <a:prstDash val="solid"/>
            <a:round/>
            <a:headEnd len="med" w="med" type="none"/>
            <a:tailEnd len="med" w="med" type="triangle"/>
          </a:ln>
        </p:spPr>
      </p:cxnSp>
      <p:cxnSp>
        <p:nvCxnSpPr>
          <p:cNvPr id="281" name="Google Shape;281;p26"/>
          <p:cNvCxnSpPr/>
          <p:nvPr/>
        </p:nvCxnSpPr>
        <p:spPr>
          <a:xfrm rot="10800000">
            <a:off x="968525" y="2886800"/>
            <a:ext cx="0" cy="470100"/>
          </a:xfrm>
          <a:prstGeom prst="straightConnector1">
            <a:avLst/>
          </a:prstGeom>
          <a:noFill/>
          <a:ln cap="flat" cmpd="sng" w="9525">
            <a:solidFill>
              <a:srgbClr val="000000"/>
            </a:solidFill>
            <a:prstDash val="solid"/>
            <a:round/>
            <a:headEnd len="med" w="med" type="none"/>
            <a:tailEnd len="med" w="med" type="none"/>
          </a:ln>
        </p:spPr>
      </p:cxnSp>
      <p:cxnSp>
        <p:nvCxnSpPr>
          <p:cNvPr id="282" name="Google Shape;282;p26"/>
          <p:cNvCxnSpPr/>
          <p:nvPr/>
        </p:nvCxnSpPr>
        <p:spPr>
          <a:xfrm flipH="1" rot="10800000">
            <a:off x="968525" y="3338200"/>
            <a:ext cx="1654800" cy="9300"/>
          </a:xfrm>
          <a:prstGeom prst="straightConnector1">
            <a:avLst/>
          </a:prstGeom>
          <a:noFill/>
          <a:ln cap="flat" cmpd="sng" w="9525">
            <a:solidFill>
              <a:srgbClr val="000000"/>
            </a:solidFill>
            <a:prstDash val="solid"/>
            <a:round/>
            <a:headEnd len="med" w="med" type="none"/>
            <a:tailEnd len="med" w="med" type="none"/>
          </a:ln>
        </p:spPr>
      </p:cxnSp>
      <p:cxnSp>
        <p:nvCxnSpPr>
          <p:cNvPr id="283" name="Google Shape;283;p26"/>
          <p:cNvCxnSpPr/>
          <p:nvPr/>
        </p:nvCxnSpPr>
        <p:spPr>
          <a:xfrm rot="10800000">
            <a:off x="2614175" y="2792700"/>
            <a:ext cx="9300" cy="5454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a:t>
            </a:r>
            <a:endParaRPr/>
          </a:p>
        </p:txBody>
      </p:sp>
      <p:sp>
        <p:nvSpPr>
          <p:cNvPr id="289" name="Google Shape;289;p27"/>
          <p:cNvSpPr/>
          <p:nvPr/>
        </p:nvSpPr>
        <p:spPr>
          <a:xfrm>
            <a:off x="3403925" y="663500"/>
            <a:ext cx="5181000" cy="4038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751875" y="135857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txBox="1"/>
          <p:nvPr/>
        </p:nvSpPr>
        <p:spPr>
          <a:xfrm>
            <a:off x="3808275" y="142067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92" name="Google Shape;292;p27"/>
          <p:cNvSpPr/>
          <p:nvPr/>
        </p:nvSpPr>
        <p:spPr>
          <a:xfrm>
            <a:off x="4983650" y="135857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txBox="1"/>
          <p:nvPr/>
        </p:nvSpPr>
        <p:spPr>
          <a:xfrm>
            <a:off x="5181000" y="154262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94" name="Google Shape;294;p27"/>
          <p:cNvSpPr txBox="1"/>
          <p:nvPr/>
        </p:nvSpPr>
        <p:spPr>
          <a:xfrm>
            <a:off x="6685600" y="154262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295" name="Google Shape;295;p27"/>
          <p:cNvSpPr/>
          <p:nvPr/>
        </p:nvSpPr>
        <p:spPr>
          <a:xfrm>
            <a:off x="3751875" y="25265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txBox="1"/>
          <p:nvPr/>
        </p:nvSpPr>
        <p:spPr>
          <a:xfrm>
            <a:off x="3808275" y="25886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297" name="Google Shape;297;p27"/>
          <p:cNvSpPr/>
          <p:nvPr/>
        </p:nvSpPr>
        <p:spPr>
          <a:xfrm>
            <a:off x="4983650" y="25265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txBox="1"/>
          <p:nvPr/>
        </p:nvSpPr>
        <p:spPr>
          <a:xfrm>
            <a:off x="5181000" y="27105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299" name="Google Shape;299;p27"/>
          <p:cNvSpPr txBox="1"/>
          <p:nvPr/>
        </p:nvSpPr>
        <p:spPr>
          <a:xfrm>
            <a:off x="6685600" y="27105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300" name="Google Shape;300;p27"/>
          <p:cNvSpPr/>
          <p:nvPr/>
        </p:nvSpPr>
        <p:spPr>
          <a:xfrm>
            <a:off x="3751875" y="3581625"/>
            <a:ext cx="9780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txBox="1"/>
          <p:nvPr/>
        </p:nvSpPr>
        <p:spPr>
          <a:xfrm>
            <a:off x="3808275" y="3643725"/>
            <a:ext cx="865200" cy="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Adder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Thread</a:t>
            </a:r>
            <a:endParaRPr>
              <a:latin typeface="Lato"/>
              <a:ea typeface="Lato"/>
              <a:cs typeface="Lato"/>
              <a:sym typeface="Lato"/>
            </a:endParaRPr>
          </a:p>
        </p:txBody>
      </p:sp>
      <p:sp>
        <p:nvSpPr>
          <p:cNvPr id="302" name="Google Shape;302;p27"/>
          <p:cNvSpPr/>
          <p:nvPr/>
        </p:nvSpPr>
        <p:spPr>
          <a:xfrm>
            <a:off x="4983650" y="3581625"/>
            <a:ext cx="3394500" cy="91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txBox="1"/>
          <p:nvPr/>
        </p:nvSpPr>
        <p:spPr>
          <a:xfrm>
            <a:off x="5181000" y="3765675"/>
            <a:ext cx="1212900" cy="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 Bin</a:t>
            </a:r>
            <a:endParaRPr>
              <a:latin typeface="Lato"/>
              <a:ea typeface="Lato"/>
              <a:cs typeface="Lato"/>
              <a:sym typeface="Lato"/>
            </a:endParaRPr>
          </a:p>
        </p:txBody>
      </p:sp>
      <p:sp>
        <p:nvSpPr>
          <p:cNvPr id="304" name="Google Shape;304;p27"/>
          <p:cNvSpPr txBox="1"/>
          <p:nvPr/>
        </p:nvSpPr>
        <p:spPr>
          <a:xfrm>
            <a:off x="6685600" y="3765675"/>
            <a:ext cx="14763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Bloom Filter</a:t>
            </a:r>
            <a:endParaRPr>
              <a:latin typeface="Lato"/>
              <a:ea typeface="Lato"/>
              <a:cs typeface="Lato"/>
              <a:sym typeface="Lato"/>
            </a:endParaRPr>
          </a:p>
        </p:txBody>
      </p:sp>
      <p:sp>
        <p:nvSpPr>
          <p:cNvPr id="305" name="Google Shape;305;p27"/>
          <p:cNvSpPr txBox="1"/>
          <p:nvPr/>
        </p:nvSpPr>
        <p:spPr>
          <a:xfrm>
            <a:off x="3789450" y="804550"/>
            <a:ext cx="19935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Frontier</a:t>
            </a:r>
            <a:endParaRPr>
              <a:latin typeface="Lato"/>
              <a:ea typeface="Lato"/>
              <a:cs typeface="Lato"/>
              <a:sym typeface="Lato"/>
            </a:endParaRPr>
          </a:p>
        </p:txBody>
      </p:sp>
      <p:sp>
        <p:nvSpPr>
          <p:cNvPr id="306" name="Google Shape;306;p27"/>
          <p:cNvSpPr txBox="1"/>
          <p:nvPr>
            <p:ph idx="1" type="body"/>
          </p:nvPr>
        </p:nvSpPr>
        <p:spPr>
          <a:xfrm>
            <a:off x="329100" y="1527675"/>
            <a:ext cx="2924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When worker requests more urls, a thread will spawn</a:t>
            </a:r>
            <a:endParaRPr/>
          </a:p>
          <a:p>
            <a:pPr indent="-311150" lvl="0" marL="457200" rtl="0" algn="l">
              <a:spcBef>
                <a:spcPts val="0"/>
              </a:spcBef>
              <a:spcAft>
                <a:spcPts val="0"/>
              </a:spcAft>
              <a:buSzPts val="1300"/>
              <a:buChar char="-"/>
            </a:pPr>
            <a:r>
              <a:rPr lang="en"/>
              <a:t>A thread will choose a frontier bin to get urls from</a:t>
            </a:r>
            <a:endParaRPr/>
          </a:p>
          <a:p>
            <a:pPr indent="-311150" lvl="0" marL="457200" rtl="0" algn="l">
              <a:spcBef>
                <a:spcPts val="0"/>
              </a:spcBef>
              <a:spcAft>
                <a:spcPts val="0"/>
              </a:spcAft>
              <a:buSzPts val="1300"/>
              <a:buChar char="-"/>
            </a:pPr>
            <a:r>
              <a:rPr lang="en"/>
              <a:t>Couple of urls are chosen at random in order to 75 percentile ranking</a:t>
            </a:r>
            <a:endParaRPr/>
          </a:p>
          <a:p>
            <a:pPr indent="-311150" lvl="0" marL="457200" rtl="0" algn="l">
              <a:spcBef>
                <a:spcPts val="0"/>
              </a:spcBef>
              <a:spcAft>
                <a:spcPts val="0"/>
              </a:spcAft>
              <a:buSzPts val="1300"/>
              <a:buChar char="-"/>
            </a:pPr>
            <a:r>
              <a:rPr lang="en"/>
              <a:t>4000 random are chosen, and urls beyond 75 percentile are sent to worker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Parser</a:t>
            </a:r>
            <a:endParaRPr sz="3600"/>
          </a:p>
        </p:txBody>
      </p:sp>
      <p:sp>
        <p:nvSpPr>
          <p:cNvPr id="312" name="Google Shape;312;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Simple text based</a:t>
            </a:r>
            <a:endParaRPr sz="2400"/>
          </a:p>
          <a:p>
            <a:pPr indent="-381000" lvl="0" marL="457200" rtl="0" algn="l">
              <a:spcBef>
                <a:spcPts val="0"/>
              </a:spcBef>
              <a:spcAft>
                <a:spcPts val="0"/>
              </a:spcAft>
              <a:buSzPts val="2400"/>
              <a:buChar char="●"/>
            </a:pPr>
            <a:r>
              <a:rPr lang="en" sz="2400"/>
              <a:t>Keep flags such as title, header, emphasized</a:t>
            </a:r>
            <a:endParaRPr sz="2400"/>
          </a:p>
          <a:p>
            <a:pPr indent="-381000" lvl="0" marL="457200" rtl="0" algn="l">
              <a:spcBef>
                <a:spcPts val="0"/>
              </a:spcBef>
              <a:spcAft>
                <a:spcPts val="0"/>
              </a:spcAft>
              <a:buSzPts val="2400"/>
              <a:buChar char="●"/>
            </a:pPr>
            <a:r>
              <a:rPr lang="en" sz="2400"/>
              <a:t>&lt;![CDATA[ </a:t>
            </a:r>
            <a:r>
              <a:rPr lang="en" sz="2400">
                <a:solidFill>
                  <a:srgbClr val="FF0000"/>
                </a:solidFill>
              </a:rPr>
              <a:t>SOME CRAZY JAVASCRIPT</a:t>
            </a:r>
            <a:r>
              <a:rPr lang="en" sz="2400"/>
              <a:t> ]]&gt;</a:t>
            </a:r>
            <a:endParaRPr sz="2400"/>
          </a:p>
          <a:p>
            <a:pPr indent="-381000" lvl="0" marL="457200" rtl="0" algn="l">
              <a:spcBef>
                <a:spcPts val="0"/>
              </a:spcBef>
              <a:spcAft>
                <a:spcPts val="0"/>
              </a:spcAft>
              <a:buSzPts val="2400"/>
              <a:buChar char="●"/>
            </a:pPr>
            <a:r>
              <a:rPr lang="en" sz="2400"/>
              <a:t>Never crashed while parsing more than 700 mil</a:t>
            </a:r>
            <a:endParaRPr sz="2400"/>
          </a:p>
          <a:p>
            <a:pPr indent="0" lvl="0" marL="457200" rtl="0" algn="l">
              <a:spcBef>
                <a:spcPts val="1600"/>
              </a:spcBef>
              <a:spcAft>
                <a:spcPts val="160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Downloader</a:t>
            </a:r>
            <a:endParaRPr sz="3600"/>
          </a:p>
        </p:txBody>
      </p:sp>
      <p:sp>
        <p:nvSpPr>
          <p:cNvPr id="318" name="Google Shape;318;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Some websites need SNI above SSL</a:t>
            </a:r>
            <a:br>
              <a:rPr lang="en" sz="2400"/>
            </a:br>
            <a:endParaRPr sz="2400"/>
          </a:p>
          <a:p>
            <a:pPr indent="-381000" lvl="0" marL="457200" rtl="0" algn="l">
              <a:spcBef>
                <a:spcPts val="0"/>
              </a:spcBef>
              <a:spcAft>
                <a:spcPts val="0"/>
              </a:spcAft>
              <a:buSzPts val="2400"/>
              <a:buChar char="●"/>
            </a:pPr>
            <a:r>
              <a:rPr lang="en" sz="2400"/>
              <a:t>Redirect between http and https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329" name="Google Shape;329;p31"/>
          <p:cNvSpPr txBox="1"/>
          <p:nvPr>
            <p:ph idx="1" type="body"/>
          </p:nvPr>
        </p:nvSpPr>
        <p:spPr>
          <a:xfrm>
            <a:off x="217800" y="1765975"/>
            <a:ext cx="4909800" cy="31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Master computer is a single point of failure. If the master crashes for any reason, all the workers will eventually stop crawling.</a:t>
            </a:r>
            <a:endParaRPr sz="2000"/>
          </a:p>
          <a:p>
            <a:pPr indent="0" lvl="0" marL="0" rtl="0" algn="l">
              <a:spcBef>
                <a:spcPts val="1600"/>
              </a:spcBef>
              <a:spcAft>
                <a:spcPts val="1600"/>
              </a:spcAft>
              <a:buNone/>
            </a:pPr>
            <a:r>
              <a:rPr lang="en" sz="2000"/>
              <a:t>On the plus side: on-disk data structures are crash-safe, and the crawler can be restarted easily.</a:t>
            </a:r>
            <a:endParaRPr sz="2000"/>
          </a:p>
        </p:txBody>
      </p:sp>
      <p:pic>
        <p:nvPicPr>
          <p:cNvPr id="330" name="Google Shape;330;p31"/>
          <p:cNvPicPr preferRelativeResize="0"/>
          <p:nvPr/>
        </p:nvPicPr>
        <p:blipFill>
          <a:blip r:embed="rId3">
            <a:alphaModFix/>
          </a:blip>
          <a:stretch>
            <a:fillRect/>
          </a:stretch>
        </p:blipFill>
        <p:spPr>
          <a:xfrm>
            <a:off x="5656925" y="1053088"/>
            <a:ext cx="2679476" cy="1302523"/>
          </a:xfrm>
          <a:prstGeom prst="rect">
            <a:avLst/>
          </a:prstGeom>
          <a:noFill/>
          <a:ln>
            <a:noFill/>
          </a:ln>
        </p:spPr>
      </p:pic>
      <p:pic>
        <p:nvPicPr>
          <p:cNvPr id="331" name="Google Shape;331;p31"/>
          <p:cNvPicPr preferRelativeResize="0"/>
          <p:nvPr/>
        </p:nvPicPr>
        <p:blipFill>
          <a:blip r:embed="rId4">
            <a:alphaModFix/>
          </a:blip>
          <a:stretch>
            <a:fillRect/>
          </a:stretch>
        </p:blipFill>
        <p:spPr>
          <a:xfrm>
            <a:off x="5127625" y="2759400"/>
            <a:ext cx="3527724" cy="141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Design Goals</a:t>
            </a:r>
            <a:endParaRPr sz="3600"/>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Maximize the size of our index</a:t>
            </a:r>
            <a:endParaRPr sz="2400"/>
          </a:p>
          <a:p>
            <a:pPr indent="-381000" lvl="0" marL="457200" rtl="0" algn="l">
              <a:spcBef>
                <a:spcPts val="0"/>
              </a:spcBef>
              <a:spcAft>
                <a:spcPts val="0"/>
              </a:spcAft>
              <a:buSzPts val="2400"/>
              <a:buAutoNum type="arabicPeriod"/>
            </a:pPr>
            <a:r>
              <a:rPr lang="en" sz="2400"/>
              <a:t>Deliver high quality results </a:t>
            </a:r>
            <a:endParaRPr sz="2400"/>
          </a:p>
          <a:p>
            <a:pPr indent="-381000" lvl="0" marL="457200" rtl="0" algn="l">
              <a:spcBef>
                <a:spcPts val="0"/>
              </a:spcBef>
              <a:spcAft>
                <a:spcPts val="0"/>
              </a:spcAft>
              <a:buSzPts val="2400"/>
              <a:buAutoNum type="arabicPeriod"/>
            </a:pPr>
            <a:r>
              <a:rPr lang="en" sz="2400"/>
              <a:t>Finish the project</a:t>
            </a:r>
            <a:endParaRPr sz="2400"/>
          </a:p>
          <a:p>
            <a:pPr indent="0" lvl="0" marL="914400" rtl="0" algn="l">
              <a:spcBef>
                <a:spcPts val="1600"/>
              </a:spcBef>
              <a:spcAft>
                <a:spcPts val="160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2"/>
          <p:cNvSpPr txBox="1"/>
          <p:nvPr>
            <p:ph idx="1" type="body"/>
          </p:nvPr>
        </p:nvSpPr>
        <p:spPr>
          <a:xfrm>
            <a:off x="1271750" y="8896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1600"/>
              </a:spcBef>
              <a:spcAft>
                <a:spcPts val="0"/>
              </a:spcAft>
              <a:buSzPts val="2400"/>
              <a:buChar char="-"/>
            </a:pPr>
            <a:r>
              <a:rPr lang="en" sz="2400"/>
              <a:t>Difficult to scale with one master as the number of workers and their efficiency increases</a:t>
            </a:r>
            <a:endParaRPr sz="2400"/>
          </a:p>
          <a:p>
            <a:pPr indent="-381000" lvl="0" marL="457200" rtl="0" algn="l">
              <a:spcBef>
                <a:spcPts val="0"/>
              </a:spcBef>
              <a:spcAft>
                <a:spcPts val="0"/>
              </a:spcAft>
              <a:buSzPts val="2400"/>
              <a:buChar char="-"/>
            </a:pPr>
            <a:r>
              <a:rPr lang="en" sz="2400"/>
              <a:t>Disk accesses and network bandwidth too much of a bottleneck on one master; </a:t>
            </a:r>
            <a:r>
              <a:rPr lang="en" sz="2400"/>
              <a:t>had to stop storing anchor text and adjacency lists to keep crawling at a reasonable speed</a:t>
            </a:r>
            <a:endParaRPr sz="2400"/>
          </a:p>
        </p:txBody>
      </p:sp>
      <p:sp>
        <p:nvSpPr>
          <p:cNvPr id="337" name="Google Shape;337;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3"/>
          <p:cNvSpPr txBox="1"/>
          <p:nvPr/>
        </p:nvSpPr>
        <p:spPr>
          <a:xfrm>
            <a:off x="1658500" y="1552000"/>
            <a:ext cx="63783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Font typeface="Lato"/>
              <a:buChar char="-"/>
            </a:pPr>
            <a:r>
              <a:rPr lang="en" sz="2400">
                <a:solidFill>
                  <a:schemeClr val="lt1"/>
                </a:solidFill>
                <a:latin typeface="Lato"/>
                <a:ea typeface="Lato"/>
                <a:cs typeface="Lato"/>
                <a:sym typeface="Lato"/>
              </a:rPr>
              <a:t>Did not implement rigorous robots.txt handling initially</a:t>
            </a:r>
            <a:endParaRPr sz="2400">
              <a:solidFill>
                <a:schemeClr val="lt1"/>
              </a:solidFill>
              <a:latin typeface="Lato"/>
              <a:ea typeface="Lato"/>
              <a:cs typeface="Lato"/>
              <a:sym typeface="Lato"/>
            </a:endParaRPr>
          </a:p>
          <a:p>
            <a:pPr indent="-381000" lvl="0" marL="457200" rtl="0" algn="l">
              <a:lnSpc>
                <a:spcPct val="115000"/>
              </a:lnSpc>
              <a:spcBef>
                <a:spcPts val="0"/>
              </a:spcBef>
              <a:spcAft>
                <a:spcPts val="0"/>
              </a:spcAft>
              <a:buClr>
                <a:schemeClr val="lt1"/>
              </a:buClr>
              <a:buSzPts val="2400"/>
              <a:buFont typeface="Lato"/>
              <a:buChar char="-"/>
            </a:pPr>
            <a:r>
              <a:rPr lang="en" sz="2400">
                <a:solidFill>
                  <a:schemeClr val="lt1"/>
                </a:solidFill>
                <a:latin typeface="Lato"/>
                <a:ea typeface="Lato"/>
                <a:cs typeface="Lato"/>
                <a:sym typeface="Lato"/>
              </a:rPr>
              <a:t>Faced the consequences...</a:t>
            </a:r>
            <a:endParaRPr sz="2400">
              <a:solidFill>
                <a:schemeClr val="lt1"/>
              </a:solidFill>
              <a:latin typeface="Lato"/>
              <a:ea typeface="Lato"/>
              <a:cs typeface="Lato"/>
              <a:sym typeface="Lato"/>
            </a:endParaRPr>
          </a:p>
        </p:txBody>
      </p:sp>
      <p:sp>
        <p:nvSpPr>
          <p:cNvPr id="343" name="Google Shape;34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1215375" y="501175"/>
            <a:ext cx="7886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great speed, comes great impoliteness”</a:t>
            </a:r>
            <a:endParaRPr/>
          </a:p>
        </p:txBody>
      </p:sp>
      <p:pic>
        <p:nvPicPr>
          <p:cNvPr id="349" name="Google Shape;349;p34"/>
          <p:cNvPicPr preferRelativeResize="0"/>
          <p:nvPr/>
        </p:nvPicPr>
        <p:blipFill>
          <a:blip r:embed="rId3">
            <a:alphaModFix/>
          </a:blip>
          <a:stretch>
            <a:fillRect/>
          </a:stretch>
        </p:blipFill>
        <p:spPr>
          <a:xfrm>
            <a:off x="1502650" y="1285376"/>
            <a:ext cx="6324206" cy="1544125"/>
          </a:xfrm>
          <a:prstGeom prst="rect">
            <a:avLst/>
          </a:prstGeom>
          <a:noFill/>
          <a:ln>
            <a:noFill/>
          </a:ln>
        </p:spPr>
      </p:pic>
      <p:pic>
        <p:nvPicPr>
          <p:cNvPr id="350" name="Google Shape;350;p34"/>
          <p:cNvPicPr preferRelativeResize="0"/>
          <p:nvPr/>
        </p:nvPicPr>
        <p:blipFill>
          <a:blip r:embed="rId4">
            <a:alphaModFix/>
          </a:blip>
          <a:stretch>
            <a:fillRect/>
          </a:stretch>
        </p:blipFill>
        <p:spPr>
          <a:xfrm>
            <a:off x="879913" y="3072513"/>
            <a:ext cx="5019675" cy="1895475"/>
          </a:xfrm>
          <a:prstGeom prst="rect">
            <a:avLst/>
          </a:prstGeom>
          <a:noFill/>
          <a:ln>
            <a:noFill/>
          </a:ln>
        </p:spPr>
      </p:pic>
      <p:pic>
        <p:nvPicPr>
          <p:cNvPr id="351" name="Google Shape;351;p34"/>
          <p:cNvPicPr preferRelativeResize="0"/>
          <p:nvPr/>
        </p:nvPicPr>
        <p:blipFill>
          <a:blip r:embed="rId5">
            <a:alphaModFix/>
          </a:blip>
          <a:stretch>
            <a:fillRect/>
          </a:stretch>
        </p:blipFill>
        <p:spPr>
          <a:xfrm>
            <a:off x="6102663" y="2975176"/>
            <a:ext cx="1724200" cy="1939725"/>
          </a:xfrm>
          <a:prstGeom prst="rect">
            <a:avLst/>
          </a:prstGeom>
          <a:noFill/>
          <a:ln>
            <a:noFill/>
          </a:ln>
        </p:spPr>
      </p:pic>
      <p:sp>
        <p:nvSpPr>
          <p:cNvPr id="352" name="Google Shape;352;p34"/>
          <p:cNvSpPr/>
          <p:nvPr/>
        </p:nvSpPr>
        <p:spPr>
          <a:xfrm>
            <a:off x="2360175" y="4146775"/>
            <a:ext cx="394800" cy="150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Index Structure</a:t>
            </a:r>
            <a:endParaRPr sz="3600"/>
          </a:p>
        </p:txBody>
      </p:sp>
      <p:sp>
        <p:nvSpPr>
          <p:cNvPr id="358" name="Google Shape;358;p35"/>
          <p:cNvSpPr/>
          <p:nvPr/>
        </p:nvSpPr>
        <p:spPr>
          <a:xfrm>
            <a:off x="1297500" y="1456000"/>
            <a:ext cx="3170100" cy="2963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 Page Store</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342900" lvl="0" marL="457200" rtl="0" algn="l">
              <a:spcBef>
                <a:spcPts val="0"/>
              </a:spcBef>
              <a:spcAft>
                <a:spcPts val="0"/>
              </a:spcAft>
              <a:buSzPts val="1800"/>
              <a:buChar char="●"/>
            </a:pPr>
            <a:r>
              <a:rPr lang="en" sz="1800"/>
              <a:t>All words in a document in order</a:t>
            </a:r>
            <a:endParaRPr sz="1800"/>
          </a:p>
          <a:p>
            <a:pPr indent="-342900" lvl="0" marL="457200" rtl="0" algn="l">
              <a:spcBef>
                <a:spcPts val="0"/>
              </a:spcBef>
              <a:spcAft>
                <a:spcPts val="0"/>
              </a:spcAft>
              <a:buSzPts val="1800"/>
              <a:buChar char="●"/>
            </a:pPr>
            <a:r>
              <a:rPr lang="en" sz="1800"/>
              <a:t>Facilitates snippets as well as ranking</a:t>
            </a:r>
            <a:endParaRPr sz="1800"/>
          </a:p>
        </p:txBody>
      </p:sp>
      <p:sp>
        <p:nvSpPr>
          <p:cNvPr id="359" name="Google Shape;359;p35"/>
          <p:cNvSpPr/>
          <p:nvPr/>
        </p:nvSpPr>
        <p:spPr>
          <a:xfrm>
            <a:off x="4676450" y="1456000"/>
            <a:ext cx="3204600" cy="2963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Inverted Word List</a:t>
            </a:r>
            <a:r>
              <a:rPr b="1" lang="en" sz="2400"/>
              <a:t> Chunks</a:t>
            </a:r>
            <a:endParaRPr b="1" sz="2400"/>
          </a:p>
          <a:p>
            <a:pPr indent="0" lvl="0" marL="0" rtl="0" algn="ctr">
              <a:spcBef>
                <a:spcPts val="0"/>
              </a:spcBef>
              <a:spcAft>
                <a:spcPts val="0"/>
              </a:spcAft>
              <a:buNone/>
            </a:pPr>
            <a:r>
              <a:t/>
            </a:r>
            <a:endParaRPr b="1" sz="2400"/>
          </a:p>
          <a:p>
            <a:pPr indent="-342900" lvl="0" marL="457200" rtl="0" algn="l">
              <a:spcBef>
                <a:spcPts val="0"/>
              </a:spcBef>
              <a:spcAft>
                <a:spcPts val="0"/>
              </a:spcAft>
              <a:buSzPts val="1800"/>
              <a:buChar char="●"/>
            </a:pPr>
            <a:r>
              <a:rPr lang="en" sz="1800"/>
              <a:t>Contains posting lists for all words</a:t>
            </a:r>
            <a:endParaRPr sz="1800"/>
          </a:p>
          <a:p>
            <a:pPr indent="-342900" lvl="0" marL="457200" rtl="0" algn="l">
              <a:spcBef>
                <a:spcPts val="0"/>
              </a:spcBef>
              <a:spcAft>
                <a:spcPts val="0"/>
              </a:spcAft>
              <a:buSzPts val="1800"/>
              <a:buChar char="●"/>
            </a:pPr>
            <a:r>
              <a:rPr lang="en" sz="1800"/>
              <a:t>Facilitates fast ranking and searching</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Index Stream Readers</a:t>
            </a:r>
            <a:endParaRPr sz="3600"/>
          </a:p>
        </p:txBody>
      </p:sp>
      <p:sp>
        <p:nvSpPr>
          <p:cNvPr id="365" name="Google Shape;365;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Word, Document, Empty Word</a:t>
            </a:r>
            <a:endParaRPr sz="2400"/>
          </a:p>
          <a:p>
            <a:pPr indent="-381000" lvl="0" marL="457200" rtl="0" algn="l">
              <a:spcBef>
                <a:spcPts val="0"/>
              </a:spcBef>
              <a:spcAft>
                <a:spcPts val="0"/>
              </a:spcAft>
              <a:buSzPts val="2400"/>
              <a:buChar char="●"/>
            </a:pPr>
            <a:r>
              <a:rPr lang="en" sz="2400"/>
              <a:t>AND, OR</a:t>
            </a:r>
            <a:endParaRPr sz="2400"/>
          </a:p>
          <a:p>
            <a:pPr indent="-381000" lvl="0" marL="457200" rtl="0" algn="l">
              <a:spcBef>
                <a:spcPts val="0"/>
              </a:spcBef>
              <a:spcAft>
                <a:spcPts val="0"/>
              </a:spcAft>
              <a:buSzPts val="2400"/>
              <a:buChar char="●"/>
            </a:pPr>
            <a:r>
              <a:rPr lang="en" sz="2400"/>
              <a:t>Phrase, Container</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Ranking &amp; Snippets</a:t>
            </a:r>
            <a:endParaRPr sz="3600"/>
          </a:p>
        </p:txBody>
      </p:sp>
      <p:sp>
        <p:nvSpPr>
          <p:cNvPr id="371" name="Google Shape;371;p37"/>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Page Rank did not happen :(</a:t>
            </a:r>
            <a:endParaRPr sz="1800"/>
          </a:p>
          <a:p>
            <a:pPr indent="-342900" lvl="0" marL="457200" rtl="0" algn="l">
              <a:spcBef>
                <a:spcPts val="0"/>
              </a:spcBef>
              <a:spcAft>
                <a:spcPts val="0"/>
              </a:spcAft>
              <a:buSzPts val="1800"/>
              <a:buChar char="●"/>
            </a:pPr>
            <a:r>
              <a:rPr lang="en" sz="1800"/>
              <a:t>Fast Heuristics (length of URL, TLD, etc.)</a:t>
            </a:r>
            <a:endParaRPr sz="1800"/>
          </a:p>
          <a:p>
            <a:pPr indent="-342900" lvl="0" marL="457200" rtl="0" algn="l">
              <a:spcBef>
                <a:spcPts val="0"/>
              </a:spcBef>
              <a:spcAft>
                <a:spcPts val="0"/>
              </a:spcAft>
              <a:buSzPts val="1800"/>
              <a:buChar char="●"/>
            </a:pPr>
            <a:r>
              <a:rPr lang="en" sz="1800"/>
              <a:t>Term Frequency Inverse Document Frequency (TFIDF)</a:t>
            </a:r>
            <a:endParaRPr sz="1800"/>
          </a:p>
          <a:p>
            <a:pPr indent="-342900" lvl="0" marL="457200" rtl="0" algn="l">
              <a:spcBef>
                <a:spcPts val="0"/>
              </a:spcBef>
              <a:spcAft>
                <a:spcPts val="0"/>
              </a:spcAft>
              <a:buSzPts val="1800"/>
              <a:buChar char="●"/>
            </a:pPr>
            <a:r>
              <a:rPr lang="en" sz="1800"/>
              <a:t>Snippet Rank - inspired by HW1 Most Positive Subarray</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38"/>
          <p:cNvPicPr preferRelativeResize="0"/>
          <p:nvPr/>
        </p:nvPicPr>
        <p:blipFill rotWithShape="1">
          <a:blip r:embed="rId3">
            <a:alphaModFix/>
          </a:blip>
          <a:srcRect b="20635" l="0" r="0" t="31686"/>
          <a:stretch/>
        </p:blipFill>
        <p:spPr>
          <a:xfrm>
            <a:off x="500063" y="1693025"/>
            <a:ext cx="8143875" cy="1757450"/>
          </a:xfrm>
          <a:prstGeom prst="rect">
            <a:avLst/>
          </a:prstGeom>
          <a:noFill/>
          <a:ln>
            <a:noFill/>
          </a:ln>
        </p:spPr>
      </p:pic>
      <p:sp>
        <p:nvSpPr>
          <p:cNvPr id="377" name="Google Shape;377;p38"/>
          <p:cNvSpPr txBox="1"/>
          <p:nvPr/>
        </p:nvSpPr>
        <p:spPr>
          <a:xfrm>
            <a:off x="1135850" y="460775"/>
            <a:ext cx="67188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Query: “the cat and dog”</a:t>
            </a:r>
            <a:endParaRPr sz="1800">
              <a:solidFill>
                <a:schemeClr val="lt1"/>
              </a:solidFill>
              <a:latin typeface="Lato"/>
              <a:ea typeface="Lato"/>
              <a:cs typeface="Lato"/>
              <a:sym typeface="Lato"/>
            </a:endParaRPr>
          </a:p>
          <a:p>
            <a:pPr indent="0" lvl="0" marL="0" rtl="0" algn="l">
              <a:spcBef>
                <a:spcPts val="0"/>
              </a:spcBef>
              <a:spcAft>
                <a:spcPts val="0"/>
              </a:spcAft>
              <a:buNone/>
            </a:pPr>
            <a:r>
              <a:rPr lang="en" sz="1800">
                <a:solidFill>
                  <a:schemeClr val="lt1"/>
                </a:solidFill>
                <a:latin typeface="Lato"/>
                <a:ea typeface="Lato"/>
                <a:cs typeface="Lato"/>
                <a:sym typeface="Lato"/>
              </a:rPr>
              <a:t>Let w</a:t>
            </a:r>
            <a:r>
              <a:rPr baseline="-25000" lang="en" sz="1800">
                <a:solidFill>
                  <a:schemeClr val="lt1"/>
                </a:solidFill>
                <a:latin typeface="Lato"/>
                <a:ea typeface="Lato"/>
                <a:cs typeface="Lato"/>
                <a:sym typeface="Lato"/>
              </a:rPr>
              <a:t>1</a:t>
            </a:r>
            <a:r>
              <a:rPr lang="en" sz="1800">
                <a:solidFill>
                  <a:schemeClr val="lt1"/>
                </a:solidFill>
                <a:latin typeface="Lato"/>
                <a:ea typeface="Lato"/>
                <a:cs typeface="Lato"/>
                <a:sym typeface="Lato"/>
              </a:rPr>
              <a:t>,...,w</a:t>
            </a:r>
            <a:r>
              <a:rPr baseline="-25000" lang="en" sz="1800">
                <a:solidFill>
                  <a:schemeClr val="lt1"/>
                </a:solidFill>
                <a:latin typeface="Lato"/>
                <a:ea typeface="Lato"/>
                <a:cs typeface="Lato"/>
                <a:sym typeface="Lato"/>
              </a:rPr>
              <a:t>4</a:t>
            </a:r>
            <a:r>
              <a:rPr lang="en" sz="1800">
                <a:solidFill>
                  <a:schemeClr val="lt1"/>
                </a:solidFill>
                <a:latin typeface="Lato"/>
                <a:ea typeface="Lato"/>
                <a:cs typeface="Lato"/>
                <a:sym typeface="Lato"/>
              </a:rPr>
              <a:t> be weights proportional to the TFIDF of each string in the query.</a:t>
            </a:r>
            <a:endParaRPr sz="1800">
              <a:solidFill>
                <a:schemeClr val="lt1"/>
              </a:solidFill>
              <a:latin typeface="Lato"/>
              <a:ea typeface="Lato"/>
              <a:cs typeface="Lato"/>
              <a:sym typeface="Lato"/>
            </a:endParaRPr>
          </a:p>
        </p:txBody>
      </p:sp>
      <p:sp>
        <p:nvSpPr>
          <p:cNvPr id="378" name="Google Shape;378;p38"/>
          <p:cNvSpPr txBox="1"/>
          <p:nvPr/>
        </p:nvSpPr>
        <p:spPr>
          <a:xfrm>
            <a:off x="1135850" y="3632575"/>
            <a:ext cx="7543800" cy="11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Lato"/>
                <a:ea typeface="Lato"/>
                <a:cs typeface="Lato"/>
                <a:sym typeface="Lato"/>
              </a:rPr>
              <a:t>Problem: find the “most positive subarray” with a fixed window size. This roughly corresponds to the biggest “cluster” of the most important words in our query.</a:t>
            </a:r>
            <a:endParaRPr sz="18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9"/>
          <p:cNvSpPr txBox="1"/>
          <p:nvPr>
            <p:ph type="title"/>
          </p:nvPr>
        </p:nvSpPr>
        <p:spPr>
          <a:xfrm>
            <a:off x="1297500" y="196200"/>
            <a:ext cx="7606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Notable Library Design Choices</a:t>
            </a:r>
            <a:endParaRPr sz="3600"/>
          </a:p>
        </p:txBody>
      </p:sp>
      <p:sp>
        <p:nvSpPr>
          <p:cNvPr id="384" name="Google Shape;384;p39"/>
          <p:cNvSpPr txBox="1"/>
          <p:nvPr>
            <p:ph idx="1" type="body"/>
          </p:nvPr>
        </p:nvSpPr>
        <p:spPr>
          <a:xfrm>
            <a:off x="1297500" y="138445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UniquePtr</a:t>
            </a:r>
            <a:endParaRPr sz="2400"/>
          </a:p>
          <a:p>
            <a:pPr indent="-381000" lvl="1" marL="914400" rtl="0" algn="l">
              <a:spcBef>
                <a:spcPts val="0"/>
              </a:spcBef>
              <a:spcAft>
                <a:spcPts val="0"/>
              </a:spcAft>
              <a:buSzPts val="2400"/>
              <a:buChar char="○"/>
            </a:pPr>
            <a:r>
              <a:rPr lang="en" sz="2400"/>
              <a:t>No memory leaks*</a:t>
            </a:r>
            <a:endParaRPr sz="2400"/>
          </a:p>
          <a:p>
            <a:pPr indent="-381000" lvl="1" marL="914400" rtl="0" algn="l">
              <a:spcBef>
                <a:spcPts val="0"/>
              </a:spcBef>
              <a:spcAft>
                <a:spcPts val="0"/>
              </a:spcAft>
              <a:buSzPts val="2400"/>
              <a:buChar char="○"/>
            </a:pPr>
            <a:r>
              <a:rPr lang="en" sz="2400"/>
              <a:t>“Nobody is allowed to type the word new!” - A very emphatic Ani, 2019</a:t>
            </a:r>
            <a:endParaRPr sz="2400"/>
          </a:p>
        </p:txBody>
      </p:sp>
      <p:sp>
        <p:nvSpPr>
          <p:cNvPr id="385" name="Google Shape;385;p39"/>
          <p:cNvSpPr txBox="1"/>
          <p:nvPr/>
        </p:nvSpPr>
        <p:spPr>
          <a:xfrm>
            <a:off x="1893850" y="4814675"/>
            <a:ext cx="7278900" cy="3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1"/>
                </a:solidFill>
                <a:latin typeface="Lato"/>
                <a:ea typeface="Lato"/>
                <a:cs typeface="Lato"/>
                <a:sym typeface="Lato"/>
              </a:rPr>
              <a:t>*Except for a fantastic bug in UniquePtr that caused us to leak almost all of our allocated memory initially</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40"/>
          <p:cNvSpPr txBox="1"/>
          <p:nvPr>
            <p:ph type="title"/>
          </p:nvPr>
        </p:nvSpPr>
        <p:spPr>
          <a:xfrm>
            <a:off x="1297500" y="393750"/>
            <a:ext cx="7559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Notable Library Design Choices</a:t>
            </a:r>
            <a:endParaRPr sz="3600"/>
          </a:p>
          <a:p>
            <a:pPr indent="0" lvl="0" marL="0" rtl="0" algn="l">
              <a:spcBef>
                <a:spcPts val="0"/>
              </a:spcBef>
              <a:spcAft>
                <a:spcPts val="0"/>
              </a:spcAft>
              <a:buNone/>
            </a:pPr>
            <a:r>
              <a:t/>
            </a:r>
            <a:endParaRPr/>
          </a:p>
        </p:txBody>
      </p:sp>
      <p:sp>
        <p:nvSpPr>
          <p:cNvPr id="391" name="Google Shape;391;p40"/>
          <p:cNvSpPr txBox="1"/>
          <p:nvPr>
            <p:ph idx="1" type="body"/>
          </p:nvPr>
        </p:nvSpPr>
        <p:spPr>
          <a:xfrm>
            <a:off x="1114650" y="1110350"/>
            <a:ext cx="74802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StringView</a:t>
            </a:r>
            <a:endParaRPr sz="2400"/>
          </a:p>
          <a:p>
            <a:pPr indent="-381000" lvl="1" marL="914400" rtl="0" algn="l">
              <a:spcBef>
                <a:spcPts val="0"/>
              </a:spcBef>
              <a:spcAft>
                <a:spcPts val="0"/>
              </a:spcAft>
              <a:buSzPts val="2400"/>
              <a:buChar char="○"/>
            </a:pPr>
            <a:r>
              <a:rPr lang="en" sz="2400"/>
              <a:t>A StringView is a pointer and a length, and can refer to strings in both memory-mapped files and allocated on the heap.</a:t>
            </a:r>
            <a:endParaRPr sz="2400"/>
          </a:p>
          <a:p>
            <a:pPr indent="-381000" lvl="1" marL="914400" rtl="0" algn="l">
              <a:spcBef>
                <a:spcPts val="0"/>
              </a:spcBef>
              <a:spcAft>
                <a:spcPts val="0"/>
              </a:spcAft>
              <a:buSzPts val="2400"/>
              <a:buChar char="○"/>
            </a:pPr>
            <a:r>
              <a:rPr lang="en" sz="2400"/>
              <a:t> Helps avoid duplicating strings in memory, and presents a std::string-like interface for C-strings.</a:t>
            </a:r>
            <a:endParaRPr sz="2400"/>
          </a:p>
          <a:p>
            <a:pPr indent="-381000" lvl="1" marL="914400" rtl="0" algn="l">
              <a:spcBef>
                <a:spcPts val="0"/>
              </a:spcBef>
              <a:spcAft>
                <a:spcPts val="0"/>
              </a:spcAft>
              <a:buSzPts val="2400"/>
              <a:buChar char="○"/>
            </a:pPr>
            <a:r>
              <a:rPr lang="en" sz="2400"/>
              <a:t>“Always prefer StringView.” - The very wise Ani, 2019*</a:t>
            </a:r>
            <a:endParaRPr sz="2400"/>
          </a:p>
          <a:p>
            <a:pPr indent="0" lvl="0" marL="0" rtl="0" algn="l">
              <a:spcBef>
                <a:spcPts val="1600"/>
              </a:spcBef>
              <a:spcAft>
                <a:spcPts val="1600"/>
              </a:spcAft>
              <a:buNone/>
            </a:pPr>
            <a:r>
              <a:t/>
            </a:r>
            <a:endParaRPr sz="2400"/>
          </a:p>
        </p:txBody>
      </p:sp>
      <p:sp>
        <p:nvSpPr>
          <p:cNvPr id="392" name="Google Shape;392;p40"/>
          <p:cNvSpPr txBox="1"/>
          <p:nvPr/>
        </p:nvSpPr>
        <p:spPr>
          <a:xfrm>
            <a:off x="5488300" y="4814675"/>
            <a:ext cx="3531900" cy="33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1"/>
                </a:solidFill>
                <a:latin typeface="Lato"/>
                <a:ea typeface="Lato"/>
                <a:cs typeface="Lato"/>
                <a:sym typeface="Lato"/>
              </a:rPr>
              <a:t>*Ani totally didn’t edit this slide at the last minute</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1297500" y="393750"/>
            <a:ext cx="7592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Notable Library Design Choices</a:t>
            </a:r>
            <a:endParaRPr sz="3600"/>
          </a:p>
          <a:p>
            <a:pPr indent="0" lvl="0" marL="0" rtl="0" algn="l">
              <a:spcBef>
                <a:spcPts val="0"/>
              </a:spcBef>
              <a:spcAft>
                <a:spcPts val="0"/>
              </a:spcAft>
              <a:buNone/>
            </a:pPr>
            <a:r>
              <a:t/>
            </a:r>
            <a:endParaRPr/>
          </a:p>
        </p:txBody>
      </p:sp>
      <p:sp>
        <p:nvSpPr>
          <p:cNvPr id="398" name="Google Shape;398;p41"/>
          <p:cNvSpPr txBox="1"/>
          <p:nvPr>
            <p:ph idx="1" type="body"/>
          </p:nvPr>
        </p:nvSpPr>
        <p:spPr>
          <a:xfrm>
            <a:off x="1161675" y="1594425"/>
            <a:ext cx="72654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DiskVec</a:t>
            </a:r>
            <a:endParaRPr sz="1800"/>
          </a:p>
          <a:p>
            <a:pPr indent="-342900" lvl="1" marL="914400" rtl="0" algn="l">
              <a:spcBef>
                <a:spcPts val="0"/>
              </a:spcBef>
              <a:spcAft>
                <a:spcPts val="0"/>
              </a:spcAft>
              <a:buSzPts val="1800"/>
              <a:buChar char="○"/>
            </a:pPr>
            <a:r>
              <a:rPr lang="en" sz="1800"/>
              <a:t>Represents an array in a memory-mapped file. Uses the “cursor” pattern to allow concurrent access.</a:t>
            </a:r>
            <a:endParaRPr sz="1800"/>
          </a:p>
          <a:p>
            <a:pPr indent="-342900" lvl="1" marL="914400" rtl="0" algn="l">
              <a:spcBef>
                <a:spcPts val="0"/>
              </a:spcBef>
              <a:spcAft>
                <a:spcPts val="0"/>
              </a:spcAft>
              <a:buSzPts val="1800"/>
              <a:buChar char="○"/>
            </a:pPr>
            <a:r>
              <a:rPr lang="en" sz="1800"/>
              <a:t>Can be used creatively to store non-homogeneous data (PageStore)</a:t>
            </a:r>
            <a:endParaRPr sz="1800"/>
          </a:p>
          <a:p>
            <a:pPr indent="-342900" lvl="1" marL="914400" rtl="0" algn="l">
              <a:spcBef>
                <a:spcPts val="0"/>
              </a:spcBef>
              <a:spcAft>
                <a:spcPts val="0"/>
              </a:spcAft>
              <a:buSzPts val="1800"/>
              <a:buChar char="○"/>
            </a:pPr>
            <a:r>
              <a:rPr lang="en" sz="1800"/>
              <a:t>Example uses: UrlStore (array of seen URLs), Frontier (array of offsets into UrlStore), and PageStore (raw page info generated by the parser containing information needed to index the page)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Distributed Crawling</a:t>
            </a:r>
            <a:endParaRPr sz="3600"/>
          </a:p>
        </p:txBody>
      </p:sp>
      <p:pic>
        <p:nvPicPr>
          <p:cNvPr id="148" name="Google Shape;148;p15"/>
          <p:cNvPicPr preferRelativeResize="0"/>
          <p:nvPr/>
        </p:nvPicPr>
        <p:blipFill>
          <a:blip r:embed="rId3">
            <a:alphaModFix/>
          </a:blip>
          <a:stretch>
            <a:fillRect/>
          </a:stretch>
        </p:blipFill>
        <p:spPr>
          <a:xfrm>
            <a:off x="5063125" y="2237250"/>
            <a:ext cx="3908772" cy="2442998"/>
          </a:xfrm>
          <a:prstGeom prst="rect">
            <a:avLst/>
          </a:prstGeom>
          <a:noFill/>
          <a:ln>
            <a:noFill/>
          </a:ln>
        </p:spPr>
      </p:pic>
      <p:pic>
        <p:nvPicPr>
          <p:cNvPr id="149" name="Google Shape;149;p15"/>
          <p:cNvPicPr preferRelativeResize="0"/>
          <p:nvPr/>
        </p:nvPicPr>
        <p:blipFill>
          <a:blip r:embed="rId4">
            <a:alphaModFix/>
          </a:blip>
          <a:stretch>
            <a:fillRect/>
          </a:stretch>
        </p:blipFill>
        <p:spPr>
          <a:xfrm>
            <a:off x="6251422" y="1246651"/>
            <a:ext cx="2691925" cy="865950"/>
          </a:xfrm>
          <a:prstGeom prst="rect">
            <a:avLst/>
          </a:prstGeom>
          <a:noFill/>
          <a:ln>
            <a:noFill/>
          </a:ln>
        </p:spPr>
      </p:pic>
      <p:graphicFrame>
        <p:nvGraphicFramePr>
          <p:cNvPr id="150" name="Google Shape;150;p15"/>
          <p:cNvGraphicFramePr/>
          <p:nvPr/>
        </p:nvGraphicFramePr>
        <p:xfrm>
          <a:off x="442675" y="2120950"/>
          <a:ext cx="3000000" cy="3000000"/>
        </p:xfrm>
        <a:graphic>
          <a:graphicData uri="http://schemas.openxmlformats.org/drawingml/2006/table">
            <a:tbl>
              <a:tblPr>
                <a:noFill/>
                <a:tableStyleId>{0FD0415D-B351-4B7A-B782-63AD9B6AE1AF}</a:tableStyleId>
              </a:tblPr>
              <a:tblGrid>
                <a:gridCol w="2471275"/>
                <a:gridCol w="2122125"/>
              </a:tblGrid>
              <a:tr h="693075">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Number of machines: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2400">
                          <a:solidFill>
                            <a:schemeClr val="lt1"/>
                          </a:solidFill>
                          <a:latin typeface="Lato"/>
                          <a:ea typeface="Lato"/>
                          <a:cs typeface="Lato"/>
                          <a:sym typeface="Lato"/>
                        </a:rPr>
                        <a:t>26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075">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Number of threads: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2400">
                          <a:solidFill>
                            <a:schemeClr val="lt1"/>
                          </a:solidFill>
                          <a:latin typeface="Lato"/>
                          <a:ea typeface="Lato"/>
                          <a:cs typeface="Lato"/>
                          <a:sym typeface="Lato"/>
                        </a:rPr>
                        <a:t>7500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Server Component</a:t>
            </a:r>
            <a:endParaRPr sz="3600"/>
          </a:p>
        </p:txBody>
      </p:sp>
      <p:sp>
        <p:nvSpPr>
          <p:cNvPr id="404" name="Google Shape;404;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Used library from previous project</a:t>
            </a:r>
            <a:endParaRPr sz="1800"/>
          </a:p>
          <a:p>
            <a:pPr indent="-342900" lvl="0" marL="457200" rtl="0" algn="l">
              <a:spcBef>
                <a:spcPts val="0"/>
              </a:spcBef>
              <a:spcAft>
                <a:spcPts val="0"/>
              </a:spcAft>
              <a:buSzPts val="1800"/>
              <a:buChar char="●"/>
            </a:pPr>
            <a:r>
              <a:rPr lang="en" sz="1800"/>
              <a:t>Added multi-threading and ability to serve static images.</a:t>
            </a:r>
            <a:endParaRPr sz="1800"/>
          </a:p>
          <a:p>
            <a:pPr indent="-342900" lvl="0" marL="457200" rtl="0" algn="l">
              <a:spcBef>
                <a:spcPts val="0"/>
              </a:spcBef>
              <a:spcAft>
                <a:spcPts val="0"/>
              </a:spcAft>
              <a:buSzPts val="1800"/>
              <a:buChar char="●"/>
            </a:pPr>
            <a:r>
              <a:rPr lang="en" sz="1800"/>
              <a:t>Has a basic html templating system</a:t>
            </a:r>
            <a:endParaRPr sz="1800"/>
          </a:p>
          <a:p>
            <a:pPr indent="-342900" lvl="0" marL="457200" rtl="0" algn="l">
              <a:spcBef>
                <a:spcPts val="0"/>
              </a:spcBef>
              <a:spcAft>
                <a:spcPts val="0"/>
              </a:spcAft>
              <a:buSzPts val="1800"/>
              <a:buChar char="●"/>
            </a:pPr>
            <a:r>
              <a:rPr lang="en" sz="1800"/>
              <a:t>HTML + Bootstrap + Javascript for frontend</a:t>
            </a:r>
            <a:endParaRPr sz="1800"/>
          </a:p>
          <a:p>
            <a:pPr indent="0" lvl="0" marL="45720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Things we are working on</a:t>
            </a:r>
            <a:endParaRPr sz="3600"/>
          </a:p>
        </p:txBody>
      </p:sp>
      <p:sp>
        <p:nvSpPr>
          <p:cNvPr id="410" name="Google Shape;410;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Distribute master to remove bottlenecks in crawling</a:t>
            </a:r>
            <a:endParaRPr sz="2200"/>
          </a:p>
          <a:p>
            <a:pPr indent="-368300" lvl="0" marL="457200" rtl="0" algn="l">
              <a:spcBef>
                <a:spcPts val="0"/>
              </a:spcBef>
              <a:spcAft>
                <a:spcPts val="0"/>
              </a:spcAft>
              <a:buSzPts val="2200"/>
              <a:buChar char="-"/>
            </a:pPr>
            <a:r>
              <a:rPr lang="en" sz="2200"/>
              <a:t>Divert more resources towards building the index</a:t>
            </a:r>
            <a:endParaRPr sz="2200"/>
          </a:p>
          <a:p>
            <a:pPr indent="-368300" lvl="0" marL="457200" rtl="0" algn="l">
              <a:spcBef>
                <a:spcPts val="0"/>
              </a:spcBef>
              <a:spcAft>
                <a:spcPts val="0"/>
              </a:spcAft>
              <a:buSzPts val="2200"/>
              <a:buChar char="-"/>
            </a:pPr>
            <a:r>
              <a:rPr lang="en" sz="2200"/>
              <a:t>Distribute querying</a:t>
            </a:r>
            <a:endParaRPr sz="2200"/>
          </a:p>
          <a:p>
            <a:pPr indent="-368300" lvl="0" marL="457200" rtl="0" algn="l">
              <a:spcBef>
                <a:spcPts val="0"/>
              </a:spcBef>
              <a:spcAft>
                <a:spcPts val="0"/>
              </a:spcAft>
              <a:buSzPts val="2200"/>
              <a:buChar char="-"/>
            </a:pPr>
            <a:r>
              <a:rPr lang="en" sz="2200"/>
              <a:t>Merge index chunks in such a way to optimize search times </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4" name="Shape 154"/>
        <p:cNvGrpSpPr/>
        <p:nvPr/>
      </p:nvGrpSpPr>
      <p:grpSpPr>
        <a:xfrm>
          <a:off x="0" y="0"/>
          <a:ext cx="0" cy="0"/>
          <a:chOff x="0" y="0"/>
          <a:chExt cx="0" cy="0"/>
        </a:xfrm>
      </p:grpSpPr>
      <p:sp>
        <p:nvSpPr>
          <p:cNvPr id="155" name="Google Shape;155;p16"/>
          <p:cNvSpPr txBox="1"/>
          <p:nvPr>
            <p:ph idx="1" type="body"/>
          </p:nvPr>
        </p:nvSpPr>
        <p:spPr>
          <a:xfrm>
            <a:off x="1714425" y="1027950"/>
            <a:ext cx="7270500" cy="10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We’ve crawled</a:t>
            </a:r>
            <a:endParaRPr b="1" sz="3600"/>
          </a:p>
          <a:p>
            <a:pPr indent="0" lvl="0" marL="0" rtl="0" algn="l">
              <a:spcBef>
                <a:spcPts val="1600"/>
              </a:spcBef>
              <a:spcAft>
                <a:spcPts val="0"/>
              </a:spcAft>
              <a:buNone/>
            </a:pPr>
            <a:r>
              <a:rPr b="1" lang="en" sz="6000"/>
              <a:t>761,228,298 </a:t>
            </a:r>
            <a:r>
              <a:rPr b="1" lang="en" sz="3600"/>
              <a:t>pages</a:t>
            </a:r>
            <a:endParaRPr b="1" sz="3600"/>
          </a:p>
          <a:p>
            <a:pPr indent="0" lvl="0" marL="0" rtl="0" algn="l">
              <a:spcBef>
                <a:spcPts val="1600"/>
              </a:spcBef>
              <a:spcAft>
                <a:spcPts val="0"/>
              </a:spcAft>
              <a:buNone/>
            </a:pPr>
            <a:r>
              <a:rPr b="1" lang="en" sz="3600"/>
              <a:t>over roughly 4 days of  compute time</a:t>
            </a:r>
            <a:endParaRPr b="1" sz="3600"/>
          </a:p>
          <a:p>
            <a:pPr indent="0" lvl="0" marL="0" rtl="0" algn="l">
              <a:spcBef>
                <a:spcPts val="1600"/>
              </a:spcBef>
              <a:spcAft>
                <a:spcPts val="1600"/>
              </a:spcAft>
              <a:buNone/>
            </a:pPr>
            <a:r>
              <a:rPr b="1" lang="en" sz="3600"/>
              <a:t> </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Numbers</a:t>
            </a:r>
            <a:endParaRPr sz="3600"/>
          </a:p>
        </p:txBody>
      </p:sp>
      <p:graphicFrame>
        <p:nvGraphicFramePr>
          <p:cNvPr id="161" name="Google Shape;161;p17"/>
          <p:cNvGraphicFramePr/>
          <p:nvPr/>
        </p:nvGraphicFramePr>
        <p:xfrm>
          <a:off x="1223725" y="1411550"/>
          <a:ext cx="3000000" cy="3000000"/>
        </p:xfrm>
        <a:graphic>
          <a:graphicData uri="http://schemas.openxmlformats.org/drawingml/2006/table">
            <a:tbl>
              <a:tblPr>
                <a:noFill/>
                <a:tableStyleId>{0FD0415D-B351-4B7A-B782-63AD9B6AE1AF}</a:tableStyleId>
              </a:tblPr>
              <a:tblGrid>
                <a:gridCol w="3619500"/>
                <a:gridCol w="3619500"/>
              </a:tblGrid>
              <a:tr h="580375">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Pages crawled: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2400">
                          <a:solidFill>
                            <a:schemeClr val="lt1"/>
                          </a:solidFill>
                          <a:latin typeface="Lato"/>
                          <a:ea typeface="Lato"/>
                          <a:cs typeface="Lato"/>
                          <a:sym typeface="Lato"/>
                        </a:rPr>
                        <a:t>761,228,298</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Seen URLs: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roughly </a:t>
                      </a:r>
                      <a:r>
                        <a:rPr b="1" lang="en" sz="2400">
                          <a:solidFill>
                            <a:schemeClr val="lt1"/>
                          </a:solidFill>
                          <a:latin typeface="Lato"/>
                          <a:ea typeface="Lato"/>
                          <a:cs typeface="Lato"/>
                          <a:sym typeface="Lato"/>
                        </a:rPr>
                        <a:t>5.2 billion</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Peak</a:t>
                      </a:r>
                      <a:r>
                        <a:rPr lang="en" sz="1800">
                          <a:solidFill>
                            <a:schemeClr val="lt1"/>
                          </a:solidFill>
                          <a:latin typeface="Lato"/>
                          <a:ea typeface="Lato"/>
                          <a:cs typeface="Lato"/>
                          <a:sym typeface="Lato"/>
                        </a:rPr>
                        <a:t> rate: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2400">
                          <a:solidFill>
                            <a:schemeClr val="lt1"/>
                          </a:solidFill>
                          <a:latin typeface="Lato"/>
                          <a:ea typeface="Lato"/>
                          <a:cs typeface="Lato"/>
                          <a:sym typeface="Lato"/>
                        </a:rPr>
                        <a:t>12 million</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 hour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lnSpc>
                          <a:spcPct val="115000"/>
                        </a:lnSpc>
                        <a:spcBef>
                          <a:spcPts val="0"/>
                        </a:spcBef>
                        <a:spcAft>
                          <a:spcPts val="1600"/>
                        </a:spcAft>
                        <a:buNone/>
                      </a:pPr>
                      <a:r>
                        <a:rPr lang="en" sz="1800">
                          <a:solidFill>
                            <a:schemeClr val="lt1"/>
                          </a:solidFill>
                          <a:latin typeface="Lato"/>
                          <a:ea typeface="Lato"/>
                          <a:cs typeface="Lato"/>
                          <a:sym typeface="Lato"/>
                        </a:rPr>
                        <a:t>Average</a:t>
                      </a:r>
                      <a:r>
                        <a:rPr lang="en" sz="1800">
                          <a:solidFill>
                            <a:schemeClr val="lt1"/>
                          </a:solidFill>
                          <a:latin typeface="Lato"/>
                          <a:ea typeface="Lato"/>
                          <a:cs typeface="Lato"/>
                          <a:sym typeface="Lato"/>
                        </a:rPr>
                        <a:t> rate: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b="1" lang="en" sz="2400">
                          <a:solidFill>
                            <a:schemeClr val="lt1"/>
                          </a:solidFill>
                          <a:latin typeface="Lato"/>
                          <a:ea typeface="Lato"/>
                          <a:cs typeface="Lato"/>
                          <a:sym typeface="Lato"/>
                        </a:rPr>
                        <a:t>8</a:t>
                      </a:r>
                      <a:r>
                        <a:rPr b="1" lang="en" sz="2400">
                          <a:solidFill>
                            <a:schemeClr val="lt1"/>
                          </a:solidFill>
                          <a:latin typeface="Lato"/>
                          <a:ea typeface="Lato"/>
                          <a:cs typeface="Lato"/>
                          <a:sym typeface="Lato"/>
                        </a:rPr>
                        <a:t> million</a:t>
                      </a:r>
                      <a:r>
                        <a:rPr b="1" lang="en" sz="1800">
                          <a:solidFill>
                            <a:schemeClr val="lt1"/>
                          </a:solidFill>
                          <a:latin typeface="Lato"/>
                          <a:ea typeface="Lato"/>
                          <a:cs typeface="Lato"/>
                          <a:sym typeface="Lato"/>
                        </a:rPr>
                        <a:t> </a:t>
                      </a:r>
                      <a:r>
                        <a:rPr lang="en" sz="1800">
                          <a:solidFill>
                            <a:schemeClr val="lt1"/>
                          </a:solidFill>
                          <a:latin typeface="Lato"/>
                          <a:ea typeface="Lato"/>
                          <a:cs typeface="Lato"/>
                          <a:sym typeface="Lato"/>
                        </a:rPr>
                        <a:t>/ hour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18"/>
          <p:cNvPicPr preferRelativeResize="0"/>
          <p:nvPr/>
        </p:nvPicPr>
        <p:blipFill>
          <a:blip r:embed="rId3">
            <a:alphaModFix/>
          </a:blip>
          <a:stretch>
            <a:fillRect/>
          </a:stretch>
        </p:blipFill>
        <p:spPr>
          <a:xfrm>
            <a:off x="1449900" y="2678900"/>
            <a:ext cx="6028299" cy="1703418"/>
          </a:xfrm>
          <a:prstGeom prst="rect">
            <a:avLst/>
          </a:prstGeom>
          <a:noFill/>
          <a:ln>
            <a:noFill/>
          </a:ln>
        </p:spPr>
      </p:pic>
      <p:pic>
        <p:nvPicPr>
          <p:cNvPr id="167" name="Google Shape;167;p18"/>
          <p:cNvPicPr preferRelativeResize="0"/>
          <p:nvPr/>
        </p:nvPicPr>
        <p:blipFill>
          <a:blip r:embed="rId4">
            <a:alphaModFix/>
          </a:blip>
          <a:stretch>
            <a:fillRect/>
          </a:stretch>
        </p:blipFill>
        <p:spPr>
          <a:xfrm>
            <a:off x="1449900" y="787375"/>
            <a:ext cx="6028299" cy="156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Master Computer</a:t>
            </a:r>
            <a:endParaRPr sz="3600"/>
          </a:p>
        </p:txBody>
      </p:sp>
      <p:sp>
        <p:nvSpPr>
          <p:cNvPr id="173" name="Google Shape;173;p19"/>
          <p:cNvSpPr txBox="1"/>
          <p:nvPr>
            <p:ph idx="1" type="body"/>
          </p:nvPr>
        </p:nvSpPr>
        <p:spPr>
          <a:xfrm>
            <a:off x="768350" y="1574600"/>
            <a:ext cx="7038900" cy="291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 single computer but multi-threaded</a:t>
            </a:r>
            <a:endParaRPr sz="2400"/>
          </a:p>
          <a:p>
            <a:pPr indent="-381000" lvl="0" marL="457200" rtl="0" algn="l">
              <a:spcBef>
                <a:spcPts val="0"/>
              </a:spcBef>
              <a:spcAft>
                <a:spcPts val="0"/>
              </a:spcAft>
              <a:buSzPts val="2400"/>
              <a:buChar char="-"/>
            </a:pPr>
            <a:r>
              <a:rPr lang="en" sz="2400"/>
              <a:t>Maintains the frontier</a:t>
            </a:r>
            <a:endParaRPr sz="2400"/>
          </a:p>
          <a:p>
            <a:pPr indent="-381000" lvl="0" marL="457200" rtl="0" algn="l">
              <a:spcBef>
                <a:spcPts val="0"/>
              </a:spcBef>
              <a:spcAft>
                <a:spcPts val="0"/>
              </a:spcAft>
              <a:buSzPts val="2400"/>
              <a:buChar char="-"/>
            </a:pPr>
            <a:r>
              <a:rPr lang="en" sz="2400"/>
              <a:t>Maintains all unique urls we have seen</a:t>
            </a:r>
            <a:endParaRPr sz="2400"/>
          </a:p>
          <a:p>
            <a:pPr indent="-381000" lvl="0" marL="457200" rtl="0" algn="l">
              <a:spcBef>
                <a:spcPts val="0"/>
              </a:spcBef>
              <a:spcAft>
                <a:spcPts val="0"/>
              </a:spcAft>
              <a:buSzPts val="2400"/>
              <a:buChar char="-"/>
            </a:pPr>
            <a:r>
              <a:rPr lang="en" sz="2400"/>
              <a:t>Crash safe and able to shutdown</a:t>
            </a:r>
            <a:endParaRPr sz="2400"/>
          </a:p>
        </p:txBody>
      </p:sp>
      <p:pic>
        <p:nvPicPr>
          <p:cNvPr id="174" name="Google Shape;174;p19"/>
          <p:cNvPicPr preferRelativeResize="0"/>
          <p:nvPr/>
        </p:nvPicPr>
        <p:blipFill>
          <a:blip r:embed="rId3">
            <a:alphaModFix/>
          </a:blip>
          <a:stretch>
            <a:fillRect/>
          </a:stretch>
        </p:blipFill>
        <p:spPr>
          <a:xfrm>
            <a:off x="6656788" y="1745025"/>
            <a:ext cx="1743075" cy="245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Worker Computers</a:t>
            </a:r>
            <a:endParaRPr sz="3600"/>
          </a:p>
        </p:txBody>
      </p:sp>
      <p:sp>
        <p:nvSpPr>
          <p:cNvPr id="180" name="Google Shape;180;p20"/>
          <p:cNvSpPr txBox="1"/>
          <p:nvPr>
            <p:ph idx="1" type="body"/>
          </p:nvPr>
        </p:nvSpPr>
        <p:spPr>
          <a:xfrm>
            <a:off x="281975" y="1514375"/>
            <a:ext cx="46545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Barrier from the surface area of the system</a:t>
            </a:r>
            <a:endParaRPr sz="2000"/>
          </a:p>
          <a:p>
            <a:pPr indent="-355600" lvl="0" marL="457200" rtl="0" algn="l">
              <a:spcBef>
                <a:spcPts val="0"/>
              </a:spcBef>
              <a:spcAft>
                <a:spcPts val="0"/>
              </a:spcAft>
              <a:buSzPts val="2000"/>
              <a:buChar char="-"/>
            </a:pPr>
            <a:r>
              <a:rPr lang="en" sz="2000"/>
              <a:t>Multiple machines</a:t>
            </a:r>
            <a:endParaRPr sz="2000"/>
          </a:p>
          <a:p>
            <a:pPr indent="-355600" lvl="0" marL="457200" rtl="0" algn="l">
              <a:spcBef>
                <a:spcPts val="0"/>
              </a:spcBef>
              <a:spcAft>
                <a:spcPts val="0"/>
              </a:spcAft>
              <a:buSzPts val="2000"/>
              <a:buChar char="-"/>
            </a:pPr>
            <a:r>
              <a:rPr lang="en" sz="2000"/>
              <a:t>Each worker is multi-threaded</a:t>
            </a:r>
            <a:endParaRPr sz="2000"/>
          </a:p>
          <a:p>
            <a:pPr indent="-355600" lvl="0" marL="457200" rtl="0" algn="l">
              <a:spcBef>
                <a:spcPts val="0"/>
              </a:spcBef>
              <a:spcAft>
                <a:spcPts val="0"/>
              </a:spcAft>
              <a:buSzPts val="2000"/>
              <a:buChar char="-"/>
            </a:pPr>
            <a:r>
              <a:rPr lang="en" sz="2000"/>
              <a:t>Constantly downloading </a:t>
            </a:r>
            <a:r>
              <a:rPr lang="en" sz="2000"/>
              <a:t> HTML pages</a:t>
            </a:r>
            <a:endParaRPr sz="2000"/>
          </a:p>
          <a:p>
            <a:pPr indent="-355600" lvl="0" marL="457200" rtl="0" algn="l">
              <a:spcBef>
                <a:spcPts val="0"/>
              </a:spcBef>
              <a:spcAft>
                <a:spcPts val="0"/>
              </a:spcAft>
              <a:buSzPts val="2000"/>
              <a:buChar char="-"/>
            </a:pPr>
            <a:r>
              <a:rPr lang="en" sz="2000"/>
              <a:t>Parses and stores pages</a:t>
            </a:r>
            <a:endParaRPr sz="2000"/>
          </a:p>
        </p:txBody>
      </p:sp>
      <p:pic>
        <p:nvPicPr>
          <p:cNvPr id="181" name="Google Shape;181;p20"/>
          <p:cNvPicPr preferRelativeResize="0"/>
          <p:nvPr/>
        </p:nvPicPr>
        <p:blipFill>
          <a:blip r:embed="rId3">
            <a:alphaModFix/>
          </a:blip>
          <a:stretch>
            <a:fillRect/>
          </a:stretch>
        </p:blipFill>
        <p:spPr>
          <a:xfrm>
            <a:off x="5188400" y="1307850"/>
            <a:ext cx="3600450" cy="332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Communication</a:t>
            </a:r>
            <a:endParaRPr sz="3600"/>
          </a:p>
        </p:txBody>
      </p:sp>
      <p:sp>
        <p:nvSpPr>
          <p:cNvPr id="187" name="Google Shape;187;p21"/>
          <p:cNvSpPr txBox="1"/>
          <p:nvPr>
            <p:ph idx="1" type="body"/>
          </p:nvPr>
        </p:nvSpPr>
        <p:spPr>
          <a:xfrm>
            <a:off x="1297500" y="1567550"/>
            <a:ext cx="32760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Master does not know anything about workers</a:t>
            </a:r>
            <a:endParaRPr/>
          </a:p>
          <a:p>
            <a:pPr indent="-311150" lvl="0" marL="457200" rtl="0" algn="l">
              <a:spcBef>
                <a:spcPts val="0"/>
              </a:spcBef>
              <a:spcAft>
                <a:spcPts val="0"/>
              </a:spcAft>
              <a:buSzPts val="1300"/>
              <a:buChar char="-"/>
            </a:pPr>
            <a:r>
              <a:rPr lang="en"/>
              <a:t>Each worker is given the address of master</a:t>
            </a:r>
            <a:endParaRPr/>
          </a:p>
          <a:p>
            <a:pPr indent="-311150" lvl="0" marL="457200" rtl="0" algn="l">
              <a:spcBef>
                <a:spcPts val="0"/>
              </a:spcBef>
              <a:spcAft>
                <a:spcPts val="0"/>
              </a:spcAft>
              <a:buSzPts val="1300"/>
              <a:buChar char="-"/>
            </a:pPr>
            <a:r>
              <a:rPr lang="en"/>
              <a:t>When worker is low on urls to parse, worker requests more urls from master</a:t>
            </a:r>
            <a:endParaRPr/>
          </a:p>
          <a:p>
            <a:pPr indent="-311150" lvl="0" marL="457200" rtl="0" algn="l">
              <a:spcBef>
                <a:spcPts val="0"/>
              </a:spcBef>
              <a:spcAft>
                <a:spcPts val="0"/>
              </a:spcAft>
              <a:buSzPts val="1300"/>
              <a:buChar char="-"/>
            </a:pPr>
            <a:r>
              <a:rPr lang="en"/>
              <a:t>When worker parsed 1000 pages, it sends back all the urls found to the master</a:t>
            </a:r>
            <a:endParaRPr/>
          </a:p>
        </p:txBody>
      </p:sp>
      <p:pic>
        <p:nvPicPr>
          <p:cNvPr id="188" name="Google Shape;188;p21"/>
          <p:cNvPicPr preferRelativeResize="0"/>
          <p:nvPr/>
        </p:nvPicPr>
        <p:blipFill>
          <a:blip r:embed="rId3">
            <a:alphaModFix/>
          </a:blip>
          <a:stretch>
            <a:fillRect/>
          </a:stretch>
        </p:blipFill>
        <p:spPr>
          <a:xfrm>
            <a:off x="4752175" y="1053661"/>
            <a:ext cx="4212826" cy="272188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